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57" r:id="rId1"/>
  </p:sldMasterIdLst>
  <p:notesMasterIdLst>
    <p:notesMasterId r:id="rId4"/>
  </p:notesMasterIdLst>
  <p:sldIdLst>
    <p:sldId id="2147480458" r:id="rId2"/>
    <p:sldId id="2147477954" r:id="rId3"/>
  </p:sldIdLst>
  <p:sldSz cx="14630400" cy="82296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6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0" roundtripDataSignature="AMtx7mjKxLVROouWg7nMajpub0N31N8Ay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DB0D5C2-A85C-C0ED-7D62-8E5E9AE11EDE}" name="Paul Sherer" initials="PS" userId="S::psherer@sightmachine.com::cd2589d9-a852-4c59-b66c-88173320815d" providerId="AD"/>
  <p188:author id="{91E872CA-43BB-D9ED-9407-4DFBDE3FB468}" name="Sudhir Arni" initials="SA" userId="S::sarni@sightmachine.com::fb48a688-2088-492d-ab3a-41a2a1633b0b" providerId="AD"/>
  <p188:author id="{0D2630E5-980C-BB84-FE9D-4678F1AEBCBE}" name="Guest User" initials="GU" userId="S::urn:spo:tenantanon#beb1d7f9-8e2e-4dc4-83be-190ebceb70ea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F92A9C8-D269-4313-857D-3D86EB336B3F}">
  <a:tblStyle styleId="{3F92A9C8-D269-4313-857D-3D86EB336B3F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B105AAA6-65DA-4707-BCB8-A12AA63C21CD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85" d="100"/>
          <a:sy n="85" d="100"/>
        </p:scale>
        <p:origin x="184" y="472"/>
      </p:cViewPr>
      <p:guideLst>
        <p:guide orient="horz" pos="2166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112" Type="http://schemas.openxmlformats.org/officeDocument/2006/relationships/viewProps" Target="viewProps.xml"/><Relationship Id="rId2" Type="http://schemas.openxmlformats.org/officeDocument/2006/relationships/slide" Target="slides/slide1.xml"/><Relationship Id="rId1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0" Type="http://customschemas.google.com/relationships/presentationmetadata" Target="metadata"/><Relationship Id="rId115" Type="http://schemas.microsoft.com/office/2018/10/relationships/authors" Target="authors.xml"/><Relationship Id="rId114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11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9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9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9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9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9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9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9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9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9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5">
          <a:extLst>
            <a:ext uri="{FF2B5EF4-FFF2-40B4-BE49-F238E27FC236}">
              <a16:creationId xmlns:a16="http://schemas.microsoft.com/office/drawing/2014/main" id="{6EA7F95B-B31B-530B-32D2-201B6738C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6" name="Google Shape;5366;p3:notes">
            <a:extLst>
              <a:ext uri="{FF2B5EF4-FFF2-40B4-BE49-F238E27FC236}">
                <a16:creationId xmlns:a16="http://schemas.microsoft.com/office/drawing/2014/main" id="{0A557384-CBA8-7E66-F6AF-6C7E74DF39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67" name="Google Shape;5367;p3:notes">
            <a:extLst>
              <a:ext uri="{FF2B5EF4-FFF2-40B4-BE49-F238E27FC236}">
                <a16:creationId xmlns:a16="http://schemas.microsoft.com/office/drawing/2014/main" id="{F47D4050-6668-0BD1-8265-BBD661CFC3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856368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5" name="Google Shape;485;p1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US"/>
              <a:t>2-line</a:t>
            </a:r>
            <a:br>
              <a:rPr lang="en-US"/>
            </a:br>
            <a:r>
              <a:rPr lang="en-US"/>
              <a:t>slide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6C5B6F-9EF3-6941-A817-CD75F7481413}"/>
              </a:ext>
            </a:extLst>
          </p:cNvPr>
          <p:cNvSpPr/>
          <p:nvPr userDrawn="1"/>
        </p:nvSpPr>
        <p:spPr>
          <a:xfrm>
            <a:off x="0" y="0"/>
            <a:ext cx="14630400" cy="137160"/>
          </a:xfrm>
          <a:prstGeom prst="rect">
            <a:avLst/>
          </a:prstGeom>
          <a:gradFill>
            <a:gsLst>
              <a:gs pos="20000">
                <a:schemeClr val="accent4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25475-EE4D-FC81-21C2-E771C0B7F4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9F591C-8986-8946-7A3A-BF6C8BB2B3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E5EA4A-72D2-904E-8949-3A9792A7F6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55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9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640080"/>
            <a:ext cx="14173200" cy="924851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Slide 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7726680" y="7777956"/>
            <a:ext cx="6240779" cy="22304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67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3967461" y="7777957"/>
            <a:ext cx="434339" cy="22304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67" b="1">
                <a:solidFill>
                  <a:schemeClr val="accent1"/>
                </a:solidFill>
              </a:defRPr>
            </a:lvl1pPr>
          </a:lstStyle>
          <a:p>
            <a:fld id="{48E5EA4A-72D2-904E-8949-3A9792A7F6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6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</p:sldLayoutIdLst>
  <p:hf hdr="0" ftr="0" dt="0"/>
  <p:txStyles>
    <p:titleStyle>
      <a:lvl1pPr algn="ctr" defTabSz="1083655" rtl="0" eaLnBrk="1" latinLnBrk="0" hangingPunct="1">
        <a:lnSpc>
          <a:spcPct val="85000"/>
        </a:lnSpc>
        <a:spcBef>
          <a:spcPct val="0"/>
        </a:spcBef>
        <a:buNone/>
        <a:defRPr sz="3200" b="1" kern="1200" spc="-143" baseline="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0" indent="0" algn="l" defTabSz="1083655" rtl="0" eaLnBrk="1" latinLnBrk="0" hangingPunct="1">
        <a:lnSpc>
          <a:spcPct val="100000"/>
        </a:lnSpc>
        <a:spcBef>
          <a:spcPts val="1800"/>
        </a:spcBef>
        <a:spcAft>
          <a:spcPts val="400"/>
        </a:spcAft>
        <a:buFont typeface="Arial"/>
        <a:buNone/>
        <a:defRPr sz="2200" b="1" kern="1200">
          <a:solidFill>
            <a:schemeClr val="accent1"/>
          </a:solidFill>
          <a:latin typeface="Arial" charset="0"/>
          <a:ea typeface="Arial" charset="0"/>
          <a:cs typeface="Arial" charset="0"/>
        </a:defRPr>
      </a:lvl1pPr>
      <a:lvl2pPr marL="0" indent="0" algn="l" defTabSz="1083655" rtl="0" eaLnBrk="1" latinLnBrk="0" hangingPunct="1">
        <a:lnSpc>
          <a:spcPct val="100000"/>
        </a:lnSpc>
        <a:spcBef>
          <a:spcPts val="1800"/>
        </a:spcBef>
        <a:spcAft>
          <a:spcPts val="400"/>
        </a:spcAft>
        <a:buClr>
          <a:srgbClr val="0D88F6"/>
        </a:buClr>
        <a:buFont typeface="Wingdings" charset="2"/>
        <a:buNone/>
        <a:defRPr sz="2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228600" indent="-228600" algn="l" defTabSz="1083655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2000" kern="12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marL="457200" indent="-228600" algn="l" defTabSz="1083655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System Font Regular"/>
        <a:buChar char="–"/>
        <a:defRPr sz="2000" kern="12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marL="914400" indent="-228600" algn="l" defTabSz="1083655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System Font Regular"/>
        <a:buChar char="–"/>
        <a:defRPr sz="2000" kern="12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2980050" indent="-270913" algn="l" defTabSz="1083655" rtl="0" eaLnBrk="1" latinLnBrk="0" hangingPunct="1">
        <a:lnSpc>
          <a:spcPct val="90000"/>
        </a:lnSpc>
        <a:spcBef>
          <a:spcPts val="593"/>
        </a:spcBef>
        <a:buFont typeface="Arial"/>
        <a:buChar char="•"/>
        <a:defRPr sz="2132" kern="1200">
          <a:solidFill>
            <a:schemeClr val="tx1"/>
          </a:solidFill>
          <a:latin typeface="+mn-lt"/>
          <a:ea typeface="+mn-ea"/>
          <a:cs typeface="+mn-cs"/>
        </a:defRPr>
      </a:lvl6pPr>
      <a:lvl7pPr marL="3521878" indent="-270913" algn="l" defTabSz="1083655" rtl="0" eaLnBrk="1" latinLnBrk="0" hangingPunct="1">
        <a:lnSpc>
          <a:spcPct val="90000"/>
        </a:lnSpc>
        <a:spcBef>
          <a:spcPts val="593"/>
        </a:spcBef>
        <a:buFont typeface="Arial"/>
        <a:buChar char="•"/>
        <a:defRPr sz="2132" kern="1200">
          <a:solidFill>
            <a:schemeClr val="tx1"/>
          </a:solidFill>
          <a:latin typeface="+mn-lt"/>
          <a:ea typeface="+mn-ea"/>
          <a:cs typeface="+mn-cs"/>
        </a:defRPr>
      </a:lvl7pPr>
      <a:lvl8pPr marL="4063705" indent="-270913" algn="l" defTabSz="1083655" rtl="0" eaLnBrk="1" latinLnBrk="0" hangingPunct="1">
        <a:lnSpc>
          <a:spcPct val="90000"/>
        </a:lnSpc>
        <a:spcBef>
          <a:spcPts val="593"/>
        </a:spcBef>
        <a:buFont typeface="Arial"/>
        <a:buChar char="•"/>
        <a:defRPr sz="2132" kern="1200">
          <a:solidFill>
            <a:schemeClr val="tx1"/>
          </a:solidFill>
          <a:latin typeface="+mn-lt"/>
          <a:ea typeface="+mn-ea"/>
          <a:cs typeface="+mn-cs"/>
        </a:defRPr>
      </a:lvl8pPr>
      <a:lvl9pPr marL="4605533" indent="-270913" algn="l" defTabSz="1083655" rtl="0" eaLnBrk="1" latinLnBrk="0" hangingPunct="1">
        <a:lnSpc>
          <a:spcPct val="90000"/>
        </a:lnSpc>
        <a:spcBef>
          <a:spcPts val="593"/>
        </a:spcBef>
        <a:buFont typeface="Arial"/>
        <a:buChar char="•"/>
        <a:defRPr sz="21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3655" rtl="0" eaLnBrk="1" latinLnBrk="0" hangingPunct="1">
        <a:defRPr sz="2132" kern="1200">
          <a:solidFill>
            <a:schemeClr val="tx1"/>
          </a:solidFill>
          <a:latin typeface="+mn-lt"/>
          <a:ea typeface="+mn-ea"/>
          <a:cs typeface="+mn-cs"/>
        </a:defRPr>
      </a:lvl1pPr>
      <a:lvl2pPr marL="541828" algn="l" defTabSz="1083655" rtl="0" eaLnBrk="1" latinLnBrk="0" hangingPunct="1">
        <a:defRPr sz="2132" kern="1200">
          <a:solidFill>
            <a:schemeClr val="tx1"/>
          </a:solidFill>
          <a:latin typeface="+mn-lt"/>
          <a:ea typeface="+mn-ea"/>
          <a:cs typeface="+mn-cs"/>
        </a:defRPr>
      </a:lvl2pPr>
      <a:lvl3pPr marL="1083655" algn="l" defTabSz="1083655" rtl="0" eaLnBrk="1" latinLnBrk="0" hangingPunct="1">
        <a:defRPr sz="2132" kern="1200">
          <a:solidFill>
            <a:schemeClr val="tx1"/>
          </a:solidFill>
          <a:latin typeface="+mn-lt"/>
          <a:ea typeface="+mn-ea"/>
          <a:cs typeface="+mn-cs"/>
        </a:defRPr>
      </a:lvl3pPr>
      <a:lvl4pPr marL="1625482" algn="l" defTabSz="1083655" rtl="0" eaLnBrk="1" latinLnBrk="0" hangingPunct="1">
        <a:defRPr sz="2132" kern="1200">
          <a:solidFill>
            <a:schemeClr val="tx1"/>
          </a:solidFill>
          <a:latin typeface="+mn-lt"/>
          <a:ea typeface="+mn-ea"/>
          <a:cs typeface="+mn-cs"/>
        </a:defRPr>
      </a:lvl4pPr>
      <a:lvl5pPr marL="2167309" algn="l" defTabSz="1083655" rtl="0" eaLnBrk="1" latinLnBrk="0" hangingPunct="1">
        <a:defRPr sz="2132" kern="1200">
          <a:solidFill>
            <a:schemeClr val="tx1"/>
          </a:solidFill>
          <a:latin typeface="+mn-lt"/>
          <a:ea typeface="+mn-ea"/>
          <a:cs typeface="+mn-cs"/>
        </a:defRPr>
      </a:lvl5pPr>
      <a:lvl6pPr marL="2709137" algn="l" defTabSz="1083655" rtl="0" eaLnBrk="1" latinLnBrk="0" hangingPunct="1">
        <a:defRPr sz="2132" kern="1200">
          <a:solidFill>
            <a:schemeClr val="tx1"/>
          </a:solidFill>
          <a:latin typeface="+mn-lt"/>
          <a:ea typeface="+mn-ea"/>
          <a:cs typeface="+mn-cs"/>
        </a:defRPr>
      </a:lvl6pPr>
      <a:lvl7pPr marL="3250964" algn="l" defTabSz="1083655" rtl="0" eaLnBrk="1" latinLnBrk="0" hangingPunct="1">
        <a:defRPr sz="2132" kern="1200">
          <a:solidFill>
            <a:schemeClr val="tx1"/>
          </a:solidFill>
          <a:latin typeface="+mn-lt"/>
          <a:ea typeface="+mn-ea"/>
          <a:cs typeface="+mn-cs"/>
        </a:defRPr>
      </a:lvl7pPr>
      <a:lvl8pPr marL="3792792" algn="l" defTabSz="1083655" rtl="0" eaLnBrk="1" latinLnBrk="0" hangingPunct="1">
        <a:defRPr sz="2132" kern="1200">
          <a:solidFill>
            <a:schemeClr val="tx1"/>
          </a:solidFill>
          <a:latin typeface="+mn-lt"/>
          <a:ea typeface="+mn-ea"/>
          <a:cs typeface="+mn-cs"/>
        </a:defRPr>
      </a:lvl8pPr>
      <a:lvl9pPr marL="4334620" algn="l" defTabSz="1083655" rtl="0" eaLnBrk="1" latinLnBrk="0" hangingPunct="1">
        <a:defRPr sz="21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4">
          <p15:clr>
            <a:srgbClr val="F26B43"/>
          </p15:clr>
        </p15:guide>
        <p15:guide id="2" pos="9072">
          <p15:clr>
            <a:srgbClr val="F26B43"/>
          </p15:clr>
        </p15:guide>
        <p15:guide id="3" orient="horz" pos="5040">
          <p15:clr>
            <a:srgbClr val="F26B43"/>
          </p15:clr>
        </p15:guide>
        <p15:guide id="4" orient="horz" pos="144">
          <p15:clr>
            <a:srgbClr val="F26B43"/>
          </p15:clr>
        </p15:guide>
        <p15:guide id="5" pos="4608">
          <p15:clr>
            <a:srgbClr val="F26B43"/>
          </p15:clr>
        </p15:guide>
        <p15:guide id="6" pos="4536">
          <p15:clr>
            <a:srgbClr val="F26B43"/>
          </p15:clr>
        </p15:guide>
        <p15:guide id="7" pos="4680">
          <p15:clr>
            <a:srgbClr val="F26B43"/>
          </p15:clr>
        </p15:guide>
        <p15:guide id="8" pos="4464">
          <p15:clr>
            <a:srgbClr val="F26B43"/>
          </p15:clr>
        </p15:guide>
        <p15:guide id="9" pos="475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8">
          <a:extLst>
            <a:ext uri="{FF2B5EF4-FFF2-40B4-BE49-F238E27FC236}">
              <a16:creationId xmlns:a16="http://schemas.microsoft.com/office/drawing/2014/main" id="{D17B9149-81EC-A228-E548-24585BB93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1F7CAC8-04C4-BCF7-5502-3E76364EE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7736" y="1717963"/>
            <a:ext cx="6268489" cy="470136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0035FEBA-3D9D-3C0F-3C8D-EAD4D8F74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gradFill>
                  <a:gsLst>
                    <a:gs pos="0">
                      <a:schemeClr val="accent4"/>
                    </a:gs>
                    <a:gs pos="100000">
                      <a:schemeClr val="accent1"/>
                    </a:gs>
                  </a:gsLst>
                  <a:lin ang="0" scaled="0"/>
                </a:gradFill>
                <a:sym typeface="Lato"/>
              </a:rPr>
              <a:t>Representative Industry: </a:t>
            </a:r>
            <a:br>
              <a:rPr lang="en-US">
                <a:gradFill>
                  <a:gsLst>
                    <a:gs pos="0">
                      <a:schemeClr val="accent4"/>
                    </a:gs>
                    <a:gs pos="100000">
                      <a:schemeClr val="accent1"/>
                    </a:gs>
                  </a:gsLst>
                  <a:lin ang="0" scaled="0"/>
                </a:gradFill>
                <a:sym typeface="Lato"/>
              </a:rPr>
            </a:br>
            <a:r>
              <a:rPr lang="en-US">
                <a:sym typeface="Lato"/>
              </a:rPr>
              <a:t>Automotive Manufacturing</a:t>
            </a:r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965EFF6-4769-8CBE-8E51-FB289E69E1CE}"/>
              </a:ext>
            </a:extLst>
          </p:cNvPr>
          <p:cNvSpPr txBox="1"/>
          <p:nvPr/>
        </p:nvSpPr>
        <p:spPr>
          <a:xfrm>
            <a:off x="2433073" y="1952730"/>
            <a:ext cx="2807523" cy="11575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D88F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Visualize &amp; Analyze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-5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Engine Block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Quality improvement by enabling traceability and process analysis across three plants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F402330-E7C0-7A2A-7DC1-23D798A90CEE}"/>
              </a:ext>
            </a:extLst>
          </p:cNvPr>
          <p:cNvSpPr txBox="1"/>
          <p:nvPr/>
        </p:nvSpPr>
        <p:spPr>
          <a:xfrm>
            <a:off x="8418706" y="6249312"/>
            <a:ext cx="2106799" cy="138499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D88F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Visualize &amp; Analyze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-5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Powertrain</a:t>
            </a:r>
          </a:p>
          <a:p>
            <a:pPr marL="182880" marR="0" lvl="0" indent="-18288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88F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First pass yield improvement and process control</a:t>
            </a:r>
          </a:p>
          <a:p>
            <a:pPr marL="182880" marR="0" lvl="0" indent="-18288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88F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Rework reduction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AECDEE3-F23A-4CD6-05C6-CFAF5EC06558}"/>
              </a:ext>
            </a:extLst>
          </p:cNvPr>
          <p:cNvSpPr txBox="1"/>
          <p:nvPr/>
        </p:nvSpPr>
        <p:spPr>
          <a:xfrm>
            <a:off x="11584384" y="3519790"/>
            <a:ext cx="1878878" cy="11575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DCF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AI Application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-5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Body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Predictive Maintenance of welding robots on the body shop final assembly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04C3352-80B0-1F53-0ADE-C6FBDF381670}"/>
              </a:ext>
            </a:extLst>
          </p:cNvPr>
          <p:cNvSpPr txBox="1"/>
          <p:nvPr/>
        </p:nvSpPr>
        <p:spPr>
          <a:xfrm>
            <a:off x="822035" y="3993463"/>
            <a:ext cx="2415911" cy="11575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noAutofit/>
          </a:bodyPr>
          <a:lstStyle/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DCF8"/>
                </a:solidFill>
                <a:effectLst/>
                <a:uLnTx/>
                <a:uFillTx/>
                <a:sym typeface="Futura"/>
              </a:rPr>
              <a:t>AI Application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1800" b="1" spc="-50">
                <a:sym typeface="Futura"/>
              </a:rPr>
              <a:t>Paint</a:t>
            </a:r>
            <a:endParaRPr lang="en-US" sz="1800" b="1" i="0" u="none" strike="noStrike" kern="0" cap="none" spc="-5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defTabSz="492919" hangingPunct="0">
              <a:buClr>
                <a:srgbClr val="0D88F6"/>
              </a:buClr>
              <a:defRPr/>
            </a:pPr>
            <a:r>
              <a:rPr lang="en-US">
                <a:solidFill>
                  <a:srgbClr val="555555"/>
                </a:solidFill>
                <a:sym typeface="Futura"/>
              </a:rPr>
              <a:t>AI</a:t>
            </a: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sym typeface="Futura"/>
              </a:rPr>
              <a:t> </a:t>
            </a:r>
            <a:r>
              <a:rPr lang="en-US">
                <a:solidFill>
                  <a:srgbClr val="555555"/>
                </a:solidFill>
                <a:sym typeface="Futura"/>
              </a:rPr>
              <a:t>to identify causes of defects in paint shops </a:t>
            </a:r>
            <a:endParaRPr lang="en-US" sz="1400" b="0" i="0" u="none" strike="noStrike" kern="0" cap="none" spc="0" normalizeH="0" baseline="0" noProof="0">
              <a:ln>
                <a:noFill/>
              </a:ln>
              <a:solidFill>
                <a:srgbClr val="555555"/>
              </a:solidFill>
              <a:effectLst/>
              <a:uLnTx/>
              <a:uFillTx/>
            </a:endParaRPr>
          </a:p>
          <a:p>
            <a:pPr marL="182880" marR="0" lvl="0" indent="-18288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88F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Futura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BEFDC17-907E-E3C3-644A-18485D3E5FC6}"/>
              </a:ext>
            </a:extLst>
          </p:cNvPr>
          <p:cNvSpPr txBox="1"/>
          <p:nvPr/>
        </p:nvSpPr>
        <p:spPr>
          <a:xfrm>
            <a:off x="10702706" y="5444377"/>
            <a:ext cx="1787107" cy="128501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D88F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Visualize &amp; Analyze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-5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Wheel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Reduction of gas consumption at the furnaces in the casting process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BAD67B0-3C43-2A8A-AD94-4860FEA439B8}"/>
              </a:ext>
            </a:extLst>
          </p:cNvPr>
          <p:cNvSpPr txBox="1"/>
          <p:nvPr/>
        </p:nvSpPr>
        <p:spPr>
          <a:xfrm>
            <a:off x="11173865" y="1952730"/>
            <a:ext cx="1878878" cy="46166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D88F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Visualize &amp; Analyze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-5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Seat Frame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Quality improvement through root cause analysis of defects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4D7F535-3AE3-B87F-34E3-D289DD4F04B1}"/>
              </a:ext>
            </a:extLst>
          </p:cNvPr>
          <p:cNvSpPr txBox="1"/>
          <p:nvPr/>
        </p:nvSpPr>
        <p:spPr>
          <a:xfrm>
            <a:off x="5276777" y="6594003"/>
            <a:ext cx="2106799" cy="769441"/>
          </a:xfrm>
          <a:prstGeom prst="rect">
            <a:avLst/>
          </a:prstGeom>
          <a:noFill/>
          <a:ln w="31750"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DCF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AI Application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-5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Magnet Wire for EVs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AI application to reduce scrap by recommending process changes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4D6D1FE-C4DF-295F-BFF7-68F986914C96}"/>
              </a:ext>
            </a:extLst>
          </p:cNvPr>
          <p:cNvSpPr txBox="1"/>
          <p:nvPr/>
        </p:nvSpPr>
        <p:spPr>
          <a:xfrm>
            <a:off x="1893561" y="5787678"/>
            <a:ext cx="2807523" cy="1384995"/>
          </a:xfrm>
          <a:prstGeom prst="rect">
            <a:avLst/>
          </a:prstGeom>
          <a:noFill/>
          <a:ln w="31750"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D88F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Visualize &amp; Analyze</a:t>
            </a:r>
          </a:p>
          <a:p>
            <a:pPr marL="0" marR="0" lvl="0" indent="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-5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Battery</a:t>
            </a:r>
          </a:p>
          <a:p>
            <a:pPr marL="182880" marR="0" lvl="0" indent="-18288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88F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Quality improvement through root cause analysis of defects</a:t>
            </a:r>
          </a:p>
          <a:p>
            <a:pPr marL="182880" marR="0" lvl="0" indent="-182880" algn="l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88F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Futura"/>
              </a:rPr>
              <a:t>Identify blockers from bench to scale of hydrogen batteries 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F960E33-BC41-26EF-5C17-2F4A8C515210}"/>
              </a:ext>
            </a:extLst>
          </p:cNvPr>
          <p:cNvCxnSpPr>
            <a:cxnSpLocks/>
            <a:endCxn id="61" idx="2"/>
          </p:cNvCxnSpPr>
          <p:nvPr/>
        </p:nvCxnSpPr>
        <p:spPr>
          <a:xfrm flipV="1">
            <a:off x="5411600" y="4175525"/>
            <a:ext cx="0" cy="2303261"/>
          </a:xfrm>
          <a:prstGeom prst="straightConnector1">
            <a:avLst/>
          </a:prstGeom>
          <a:ln w="12700" cap="rnd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E42538DF-44D1-FA91-7B39-C813613F7CFC}"/>
              </a:ext>
            </a:extLst>
          </p:cNvPr>
          <p:cNvCxnSpPr>
            <a:cxnSpLocks/>
            <a:endCxn id="5380" idx="0"/>
          </p:cNvCxnSpPr>
          <p:nvPr/>
        </p:nvCxnSpPr>
        <p:spPr>
          <a:xfrm>
            <a:off x="4913757" y="3022737"/>
            <a:ext cx="0" cy="440543"/>
          </a:xfrm>
          <a:prstGeom prst="straightConnector1">
            <a:avLst/>
          </a:prstGeom>
          <a:ln w="12700" cap="rnd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216FCD13-83FE-CE19-2312-A7A9390FFF98}"/>
              </a:ext>
            </a:extLst>
          </p:cNvPr>
          <p:cNvSpPr/>
          <p:nvPr/>
        </p:nvSpPr>
        <p:spPr>
          <a:xfrm>
            <a:off x="4239711" y="4304867"/>
            <a:ext cx="106878" cy="106878"/>
          </a:xfrm>
          <a:prstGeom prst="roundRect">
            <a:avLst/>
          </a:prstGeom>
          <a:solidFill>
            <a:schemeClr val="accent4"/>
          </a:solidFill>
          <a:ln>
            <a:solidFill>
              <a:schemeClr val="bg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Futura"/>
            </a:endParaRPr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1523C982-CC3B-6B06-345F-82BBD6B8267F}"/>
              </a:ext>
            </a:extLst>
          </p:cNvPr>
          <p:cNvSpPr/>
          <p:nvPr/>
        </p:nvSpPr>
        <p:spPr>
          <a:xfrm>
            <a:off x="5358161" y="4068647"/>
            <a:ext cx="106878" cy="106878"/>
          </a:xfrm>
          <a:prstGeom prst="roundRect">
            <a:avLst/>
          </a:prstGeom>
          <a:solidFill>
            <a:schemeClr val="accent4"/>
          </a:solidFill>
          <a:ln>
            <a:solidFill>
              <a:schemeClr val="bg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Futura"/>
            </a:endParaRPr>
          </a:p>
        </p:txBody>
      </p:sp>
      <p:sp>
        <p:nvSpPr>
          <p:cNvPr id="5380" name="Rounded Rectangle 5379">
            <a:extLst>
              <a:ext uri="{FF2B5EF4-FFF2-40B4-BE49-F238E27FC236}">
                <a16:creationId xmlns:a16="http://schemas.microsoft.com/office/drawing/2014/main" id="{3D7FAC68-9A70-BFA7-9416-00EBAF999D2A}"/>
              </a:ext>
            </a:extLst>
          </p:cNvPr>
          <p:cNvSpPr/>
          <p:nvPr/>
        </p:nvSpPr>
        <p:spPr>
          <a:xfrm>
            <a:off x="4860318" y="3463280"/>
            <a:ext cx="106878" cy="106878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/>
            </a:solidFill>
          </a:ln>
          <a:effectLst>
            <a:glow rad="228600">
              <a:schemeClr val="accent1">
                <a:alpha val="20449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Futura"/>
            </a:endParaRPr>
          </a:p>
        </p:txBody>
      </p:sp>
      <p:cxnSp>
        <p:nvCxnSpPr>
          <p:cNvPr id="5387" name="Straight Arrow Connector 5386">
            <a:extLst>
              <a:ext uri="{FF2B5EF4-FFF2-40B4-BE49-F238E27FC236}">
                <a16:creationId xmlns:a16="http://schemas.microsoft.com/office/drawing/2014/main" id="{59254D80-95B2-1E9F-2A49-3B0634B9A059}"/>
              </a:ext>
            </a:extLst>
          </p:cNvPr>
          <p:cNvCxnSpPr>
            <a:cxnSpLocks/>
          </p:cNvCxnSpPr>
          <p:nvPr/>
        </p:nvCxnSpPr>
        <p:spPr>
          <a:xfrm flipV="1">
            <a:off x="1591825" y="4354288"/>
            <a:ext cx="2637778" cy="0"/>
          </a:xfrm>
          <a:prstGeom prst="straightConnector1">
            <a:avLst/>
          </a:prstGeom>
          <a:ln w="12700" cap="rnd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05" name="Rounded Rectangle 5404">
            <a:extLst>
              <a:ext uri="{FF2B5EF4-FFF2-40B4-BE49-F238E27FC236}">
                <a16:creationId xmlns:a16="http://schemas.microsoft.com/office/drawing/2014/main" id="{7051B285-6659-F39A-B66E-9613482BDB59}"/>
              </a:ext>
            </a:extLst>
          </p:cNvPr>
          <p:cNvSpPr/>
          <p:nvPr/>
        </p:nvSpPr>
        <p:spPr>
          <a:xfrm>
            <a:off x="9569135" y="3044059"/>
            <a:ext cx="106878" cy="106878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/>
            </a:solidFill>
          </a:ln>
          <a:effectLst>
            <a:glow rad="228600">
              <a:schemeClr val="accent1">
                <a:alpha val="20449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Futura"/>
            </a:endParaRPr>
          </a:p>
        </p:txBody>
      </p:sp>
      <p:cxnSp>
        <p:nvCxnSpPr>
          <p:cNvPr id="5407" name="Elbow Connector 5406">
            <a:extLst>
              <a:ext uri="{FF2B5EF4-FFF2-40B4-BE49-F238E27FC236}">
                <a16:creationId xmlns:a16="http://schemas.microsoft.com/office/drawing/2014/main" id="{ABBDC206-ABFE-FEAA-E8DB-7A774E511ECD}"/>
              </a:ext>
            </a:extLst>
          </p:cNvPr>
          <p:cNvCxnSpPr>
            <a:cxnSpLocks/>
            <a:stCxn id="5405" idx="0"/>
          </p:cNvCxnSpPr>
          <p:nvPr/>
        </p:nvCxnSpPr>
        <p:spPr>
          <a:xfrm rot="5400000" flipH="1" flipV="1">
            <a:off x="9960467" y="1961290"/>
            <a:ext cx="744877" cy="1420663"/>
          </a:xfrm>
          <a:prstGeom prst="bentConnector2">
            <a:avLst/>
          </a:prstGeom>
          <a:ln w="12700" cap="rnd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3" name="Rounded Rectangle 5412">
            <a:extLst>
              <a:ext uri="{FF2B5EF4-FFF2-40B4-BE49-F238E27FC236}">
                <a16:creationId xmlns:a16="http://schemas.microsoft.com/office/drawing/2014/main" id="{BF2D93DB-5370-7AA3-376C-530C70639BED}"/>
              </a:ext>
            </a:extLst>
          </p:cNvPr>
          <p:cNvSpPr/>
          <p:nvPr/>
        </p:nvSpPr>
        <p:spPr>
          <a:xfrm>
            <a:off x="10013288" y="3835892"/>
            <a:ext cx="106878" cy="106878"/>
          </a:xfrm>
          <a:prstGeom prst="roundRect">
            <a:avLst/>
          </a:prstGeom>
          <a:solidFill>
            <a:schemeClr val="accent4"/>
          </a:solidFill>
          <a:ln>
            <a:solidFill>
              <a:schemeClr val="bg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Futura"/>
            </a:endParaRPr>
          </a:p>
        </p:txBody>
      </p:sp>
      <p:cxnSp>
        <p:nvCxnSpPr>
          <p:cNvPr id="5414" name="Straight Arrow Connector 5413">
            <a:extLst>
              <a:ext uri="{FF2B5EF4-FFF2-40B4-BE49-F238E27FC236}">
                <a16:creationId xmlns:a16="http://schemas.microsoft.com/office/drawing/2014/main" id="{1D14F097-9867-276C-BB9E-D6BF516C52ED}"/>
              </a:ext>
            </a:extLst>
          </p:cNvPr>
          <p:cNvCxnSpPr>
            <a:cxnSpLocks/>
            <a:endCxn id="5413" idx="3"/>
          </p:cNvCxnSpPr>
          <p:nvPr/>
        </p:nvCxnSpPr>
        <p:spPr>
          <a:xfrm flipH="1">
            <a:off x="10120166" y="3889331"/>
            <a:ext cx="1319739" cy="0"/>
          </a:xfrm>
          <a:prstGeom prst="straightConnector1">
            <a:avLst/>
          </a:prstGeom>
          <a:ln w="12700" cap="rnd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7" name="Rounded Rectangle 5416">
            <a:extLst>
              <a:ext uri="{FF2B5EF4-FFF2-40B4-BE49-F238E27FC236}">
                <a16:creationId xmlns:a16="http://schemas.microsoft.com/office/drawing/2014/main" id="{96A62F67-153E-A60D-5350-B0AB2AACE704}"/>
              </a:ext>
            </a:extLst>
          </p:cNvPr>
          <p:cNvSpPr/>
          <p:nvPr/>
        </p:nvSpPr>
        <p:spPr>
          <a:xfrm>
            <a:off x="9625480" y="4689979"/>
            <a:ext cx="106878" cy="106878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/>
            </a:solidFill>
          </a:ln>
          <a:effectLst>
            <a:glow rad="228600">
              <a:schemeClr val="accent1">
                <a:alpha val="20449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Futura"/>
            </a:endParaRPr>
          </a:p>
        </p:txBody>
      </p:sp>
      <p:cxnSp>
        <p:nvCxnSpPr>
          <p:cNvPr id="5418" name="Elbow Connector 5417">
            <a:extLst>
              <a:ext uri="{FF2B5EF4-FFF2-40B4-BE49-F238E27FC236}">
                <a16:creationId xmlns:a16="http://schemas.microsoft.com/office/drawing/2014/main" id="{A5F8BF86-15A7-C8F3-A0C0-97FC65FA7308}"/>
              </a:ext>
            </a:extLst>
          </p:cNvPr>
          <p:cNvCxnSpPr>
            <a:cxnSpLocks/>
            <a:stCxn id="5417" idx="2"/>
          </p:cNvCxnSpPr>
          <p:nvPr/>
        </p:nvCxnSpPr>
        <p:spPr>
          <a:xfrm rot="16200000" flipH="1">
            <a:off x="9804604" y="4671171"/>
            <a:ext cx="743730" cy="995101"/>
          </a:xfrm>
          <a:prstGeom prst="bentConnector2">
            <a:avLst/>
          </a:prstGeom>
          <a:ln w="12700" cap="rnd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1" name="Rounded Rectangle 5420">
            <a:extLst>
              <a:ext uri="{FF2B5EF4-FFF2-40B4-BE49-F238E27FC236}">
                <a16:creationId xmlns:a16="http://schemas.microsoft.com/office/drawing/2014/main" id="{DB2B4DBC-E7FF-DBB4-6605-8A339315D7FB}"/>
              </a:ext>
            </a:extLst>
          </p:cNvPr>
          <p:cNvSpPr/>
          <p:nvPr/>
        </p:nvSpPr>
        <p:spPr>
          <a:xfrm>
            <a:off x="5133718" y="4068647"/>
            <a:ext cx="106878" cy="106878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/>
            </a:solidFill>
          </a:ln>
          <a:effectLst>
            <a:glow rad="228600">
              <a:schemeClr val="accent1">
                <a:alpha val="20449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Futura"/>
            </a:endParaRPr>
          </a:p>
        </p:txBody>
      </p:sp>
      <p:cxnSp>
        <p:nvCxnSpPr>
          <p:cNvPr id="5423" name="Elbow Connector 5422">
            <a:extLst>
              <a:ext uri="{FF2B5EF4-FFF2-40B4-BE49-F238E27FC236}">
                <a16:creationId xmlns:a16="http://schemas.microsoft.com/office/drawing/2014/main" id="{24E8CD8B-2DB2-43B3-EF77-5B9B0A5E8F35}"/>
              </a:ext>
            </a:extLst>
          </p:cNvPr>
          <p:cNvCxnSpPr>
            <a:cxnSpLocks/>
            <a:stCxn id="5421" idx="2"/>
          </p:cNvCxnSpPr>
          <p:nvPr/>
        </p:nvCxnSpPr>
        <p:spPr>
          <a:xfrm rot="5400000">
            <a:off x="2983691" y="3946925"/>
            <a:ext cx="1974867" cy="2432067"/>
          </a:xfrm>
          <a:prstGeom prst="bentConnector2">
            <a:avLst/>
          </a:prstGeom>
          <a:ln w="12700" cap="rnd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6" name="Straight Arrow Connector 5425">
            <a:extLst>
              <a:ext uri="{FF2B5EF4-FFF2-40B4-BE49-F238E27FC236}">
                <a16:creationId xmlns:a16="http://schemas.microsoft.com/office/drawing/2014/main" id="{765F2BF1-CBA3-894C-F043-1D4395296346}"/>
              </a:ext>
            </a:extLst>
          </p:cNvPr>
          <p:cNvCxnSpPr>
            <a:cxnSpLocks/>
            <a:endCxn id="5427" idx="2"/>
          </p:cNvCxnSpPr>
          <p:nvPr/>
        </p:nvCxnSpPr>
        <p:spPr>
          <a:xfrm flipV="1">
            <a:off x="8724956" y="4696596"/>
            <a:ext cx="0" cy="1443761"/>
          </a:xfrm>
          <a:prstGeom prst="straightConnector1">
            <a:avLst/>
          </a:prstGeom>
          <a:ln w="12700" cap="rnd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7" name="Rounded Rectangle 5426">
            <a:extLst>
              <a:ext uri="{FF2B5EF4-FFF2-40B4-BE49-F238E27FC236}">
                <a16:creationId xmlns:a16="http://schemas.microsoft.com/office/drawing/2014/main" id="{0FA47D32-7A49-4B7E-6F95-0FF9D17F9353}"/>
              </a:ext>
            </a:extLst>
          </p:cNvPr>
          <p:cNvSpPr/>
          <p:nvPr/>
        </p:nvSpPr>
        <p:spPr>
          <a:xfrm>
            <a:off x="8671517" y="4589718"/>
            <a:ext cx="106878" cy="106878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/>
            </a:solidFill>
          </a:ln>
          <a:effectLst>
            <a:glow rad="228600">
              <a:schemeClr val="accent1">
                <a:alpha val="20449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9291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Futura"/>
            </a:endParaRPr>
          </a:p>
        </p:txBody>
      </p:sp>
    </p:spTree>
    <p:extLst>
      <p:ext uri="{BB962C8B-B14F-4D97-AF65-F5344CB8AC3E}">
        <p14:creationId xmlns:p14="http://schemas.microsoft.com/office/powerpoint/2010/main" val="2894854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50000">
              <a:schemeClr val="accent3"/>
            </a:gs>
            <a:gs pos="100000">
              <a:schemeClr val="tx1"/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 52">
            <a:extLst>
              <a:ext uri="{FF2B5EF4-FFF2-40B4-BE49-F238E27FC236}">
                <a16:creationId xmlns:a16="http://schemas.microsoft.com/office/drawing/2014/main" id="{F430FFFE-B33F-F834-C39D-5F301EBAE359}"/>
              </a:ext>
            </a:extLst>
          </p:cNvPr>
          <p:cNvSpPr>
            <a:spLocks noChangeAspect="1"/>
          </p:cNvSpPr>
          <p:nvPr/>
        </p:nvSpPr>
        <p:spPr>
          <a:xfrm>
            <a:off x="0" y="-2618"/>
            <a:ext cx="16714852" cy="8232219"/>
          </a:xfrm>
          <a:custGeom>
            <a:avLst/>
            <a:gdLst>
              <a:gd name="connsiteX0" fmla="*/ 0 w 16714852"/>
              <a:gd name="connsiteY0" fmla="*/ 0 h 8232219"/>
              <a:gd name="connsiteX1" fmla="*/ 8780116 w 16714852"/>
              <a:gd name="connsiteY1" fmla="*/ 0 h 8232219"/>
              <a:gd name="connsiteX2" fmla="*/ 8797876 w 16714852"/>
              <a:gd name="connsiteY2" fmla="*/ 0 h 8232219"/>
              <a:gd name="connsiteX3" fmla="*/ 16592040 w 16714852"/>
              <a:gd name="connsiteY3" fmla="*/ 0 h 8232219"/>
              <a:gd name="connsiteX4" fmla="*/ 16651888 w 16714852"/>
              <a:gd name="connsiteY4" fmla="*/ 471005 h 8232219"/>
              <a:gd name="connsiteX5" fmla="*/ 16714852 w 16714852"/>
              <a:gd name="connsiteY5" fmla="*/ 1717876 h 8232219"/>
              <a:gd name="connsiteX6" fmla="*/ 14980244 w 16714852"/>
              <a:gd name="connsiteY6" fmla="*/ 7990292 h 8232219"/>
              <a:gd name="connsiteX7" fmla="*/ 14829036 w 16714852"/>
              <a:gd name="connsiteY7" fmla="*/ 8232219 h 8232219"/>
              <a:gd name="connsiteX8" fmla="*/ 0 w 16714852"/>
              <a:gd name="connsiteY8" fmla="*/ 8232219 h 8232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714852" h="8232219">
                <a:moveTo>
                  <a:pt x="0" y="0"/>
                </a:moveTo>
                <a:lnTo>
                  <a:pt x="8780116" y="0"/>
                </a:lnTo>
                <a:lnTo>
                  <a:pt x="8797876" y="0"/>
                </a:lnTo>
                <a:lnTo>
                  <a:pt x="16592040" y="0"/>
                </a:lnTo>
                <a:lnTo>
                  <a:pt x="16651888" y="471005"/>
                </a:lnTo>
                <a:cubicBezTo>
                  <a:pt x="16693520" y="880966"/>
                  <a:pt x="16714852" y="1296931"/>
                  <a:pt x="16714852" y="1717876"/>
                </a:cubicBezTo>
                <a:cubicBezTo>
                  <a:pt x="16714852" y="4011702"/>
                  <a:pt x="16081544" y="6157611"/>
                  <a:pt x="14980244" y="7990292"/>
                </a:cubicBezTo>
                <a:lnTo>
                  <a:pt x="14829036" y="8232219"/>
                </a:lnTo>
                <a:lnTo>
                  <a:pt x="0" y="8232219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0"/>
                </a:schemeClr>
              </a:gs>
              <a:gs pos="100000">
                <a:schemeClr val="accent2">
                  <a:alpha val="15000"/>
                </a:schemeClr>
              </a:gs>
            </a:gsLst>
            <a:lin ang="0" scaled="0"/>
          </a:gradFill>
          <a:ln>
            <a:noFill/>
          </a:ln>
        </p:spPr>
        <p:txBody>
          <a:bodyPr spcFirstLastPara="1" wrap="square" lIns="91440" tIns="45720" rIns="91440" bIns="45720" anchor="ctr" anchorCtr="0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Tx/>
              <a:buNone/>
              <a:tabLst/>
              <a:defRPr/>
            </a:pPr>
            <a:endParaRPr kumimoji="0" lang="en-US" sz="368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Helvetica Light"/>
            </a:endParaRP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B61DABD4-4A7D-3C5E-F5E1-31F40F623CF9}"/>
              </a:ext>
            </a:extLst>
          </p:cNvPr>
          <p:cNvSpPr>
            <a:spLocks noChangeAspect="1"/>
          </p:cNvSpPr>
          <p:nvPr/>
        </p:nvSpPr>
        <p:spPr>
          <a:xfrm>
            <a:off x="0" y="-2619"/>
            <a:ext cx="8842458" cy="8232218"/>
          </a:xfrm>
          <a:custGeom>
            <a:avLst/>
            <a:gdLst>
              <a:gd name="connsiteX0" fmla="*/ 0 w 8842458"/>
              <a:gd name="connsiteY0" fmla="*/ 0 h 8232218"/>
              <a:gd name="connsiteX1" fmla="*/ 8788388 w 8842458"/>
              <a:gd name="connsiteY1" fmla="*/ 0 h 8232218"/>
              <a:gd name="connsiteX2" fmla="*/ 8827536 w 8842458"/>
              <a:gd name="connsiteY2" fmla="*/ 514813 h 8232218"/>
              <a:gd name="connsiteX3" fmla="*/ 8842458 w 8842458"/>
              <a:gd name="connsiteY3" fmla="*/ 1104981 h 8232218"/>
              <a:gd name="connsiteX4" fmla="*/ 6396389 w 8842458"/>
              <a:gd name="connsiteY4" fmla="*/ 8185477 h 8232218"/>
              <a:gd name="connsiteX5" fmla="*/ 6358107 w 8842458"/>
              <a:gd name="connsiteY5" fmla="*/ 8232218 h 8232218"/>
              <a:gd name="connsiteX6" fmla="*/ 0 w 8842458"/>
              <a:gd name="connsiteY6" fmla="*/ 8232218 h 8232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42458" h="8232218">
                <a:moveTo>
                  <a:pt x="0" y="0"/>
                </a:moveTo>
                <a:lnTo>
                  <a:pt x="8788388" y="0"/>
                </a:lnTo>
                <a:lnTo>
                  <a:pt x="8827536" y="514813"/>
                </a:lnTo>
                <a:cubicBezTo>
                  <a:pt x="8837444" y="710285"/>
                  <a:pt x="8842458" y="907047"/>
                  <a:pt x="8842458" y="1104981"/>
                </a:cubicBezTo>
                <a:cubicBezTo>
                  <a:pt x="8842458" y="3777083"/>
                  <a:pt x="7928607" y="6235743"/>
                  <a:pt x="6396389" y="8185477"/>
                </a:cubicBezTo>
                <a:lnTo>
                  <a:pt x="6358107" y="8232218"/>
                </a:lnTo>
                <a:lnTo>
                  <a:pt x="0" y="8232218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2">
                  <a:alpha val="15000"/>
                </a:schemeClr>
              </a:gs>
            </a:gsLst>
            <a:lin ang="0" scaled="0"/>
          </a:gradFill>
          <a:ln>
            <a:noFill/>
          </a:ln>
        </p:spPr>
        <p:txBody>
          <a:bodyPr spcFirstLastPara="1" wrap="square" lIns="91440" tIns="45720" rIns="91440" bIns="45720" anchor="ctr" anchorCtr="0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Tx/>
              <a:buNone/>
              <a:tabLst/>
              <a:defRPr/>
            </a:pPr>
            <a:endParaRPr kumimoji="0" lang="en-US" sz="368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Helvetica Light"/>
            </a:endParaRPr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id="{F0C2D340-F183-5708-BF75-A1C603631A8F}"/>
              </a:ext>
            </a:extLst>
          </p:cNvPr>
          <p:cNvSpPr>
            <a:spLocks noChangeAspect="1"/>
          </p:cNvSpPr>
          <p:nvPr/>
        </p:nvSpPr>
        <p:spPr>
          <a:xfrm>
            <a:off x="0" y="-2619"/>
            <a:ext cx="5103817" cy="8232218"/>
          </a:xfrm>
          <a:custGeom>
            <a:avLst/>
            <a:gdLst>
              <a:gd name="connsiteX0" fmla="*/ 0 w 5103817"/>
              <a:gd name="connsiteY0" fmla="*/ 0 h 8232218"/>
              <a:gd name="connsiteX1" fmla="*/ 5024821 w 5103817"/>
              <a:gd name="connsiteY1" fmla="*/ 0 h 8232218"/>
              <a:gd name="connsiteX2" fmla="*/ 5063319 w 5103817"/>
              <a:gd name="connsiteY2" fmla="*/ 302962 h 8232218"/>
              <a:gd name="connsiteX3" fmla="*/ 5103817 w 5103817"/>
              <a:gd name="connsiteY3" fmla="*/ 1104980 h 8232218"/>
              <a:gd name="connsiteX4" fmla="*/ 574410 w 5103817"/>
              <a:gd name="connsiteY4" fmla="*/ 8216416 h 8232218"/>
              <a:gd name="connsiteX5" fmla="*/ 538881 w 5103817"/>
              <a:gd name="connsiteY5" fmla="*/ 8232218 h 8232218"/>
              <a:gd name="connsiteX6" fmla="*/ 0 w 5103817"/>
              <a:gd name="connsiteY6" fmla="*/ 8232218 h 8232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03817" h="8232218">
                <a:moveTo>
                  <a:pt x="0" y="0"/>
                </a:moveTo>
                <a:lnTo>
                  <a:pt x="5024821" y="0"/>
                </a:lnTo>
                <a:lnTo>
                  <a:pt x="5063319" y="302962"/>
                </a:lnTo>
                <a:cubicBezTo>
                  <a:pt x="5090099" y="566659"/>
                  <a:pt x="5103817" y="834218"/>
                  <a:pt x="5103817" y="1104980"/>
                </a:cubicBezTo>
                <a:cubicBezTo>
                  <a:pt x="5103817" y="4252597"/>
                  <a:pt x="3249885" y="6967206"/>
                  <a:pt x="574410" y="8216416"/>
                </a:cubicBezTo>
                <a:lnTo>
                  <a:pt x="538881" y="8232218"/>
                </a:lnTo>
                <a:lnTo>
                  <a:pt x="0" y="8232218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2">
                  <a:alpha val="15000"/>
                </a:schemeClr>
              </a:gs>
            </a:gsLst>
            <a:lin ang="0" scaled="0"/>
          </a:gradFill>
          <a:ln>
            <a:noFill/>
          </a:ln>
        </p:spPr>
        <p:txBody>
          <a:bodyPr spcFirstLastPara="1" wrap="square" lIns="91440" tIns="45720" rIns="91440" bIns="45720" anchor="ctr" anchorCtr="0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Tx/>
              <a:buNone/>
              <a:tabLst/>
              <a:defRPr/>
            </a:pPr>
            <a:endParaRPr kumimoji="0" lang="en-US" sz="368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Helvetica Light"/>
            </a:endParaRPr>
          </a:p>
        </p:txBody>
      </p:sp>
      <p:sp>
        <p:nvSpPr>
          <p:cNvPr id="487" name="Google Shape;487;p10"/>
          <p:cNvSpPr txBox="1"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lvl="0"/>
            <a:r>
              <a:rPr lang="en-US" dirty="0">
                <a:gradFill>
                  <a:gsLst>
                    <a:gs pos="0">
                      <a:schemeClr val="accent4"/>
                    </a:gs>
                    <a:gs pos="100000">
                      <a:schemeClr val="accent1"/>
                    </a:gs>
                  </a:gsLst>
                  <a:lin ang="0" scaled="0"/>
                </a:gradFill>
              </a:rPr>
              <a:t>Structure Once. Analyze Infinitely. 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Unified Data Foundation Enables AI Across All Manufacturing Use Cases </a:t>
            </a:r>
          </a:p>
        </p:txBody>
      </p:sp>
      <p:graphicFrame>
        <p:nvGraphicFramePr>
          <p:cNvPr id="491" name="Google Shape;491;p10"/>
          <p:cNvGraphicFramePr/>
          <p:nvPr>
            <p:extLst>
              <p:ext uri="{D42A27DB-BD31-4B8C-83A1-F6EECF244321}">
                <p14:modId xmlns:p14="http://schemas.microsoft.com/office/powerpoint/2010/main" val="8151389"/>
              </p:ext>
            </p:extLst>
          </p:nvPr>
        </p:nvGraphicFramePr>
        <p:xfrm>
          <a:off x="233916" y="2021306"/>
          <a:ext cx="14167884" cy="381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38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13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13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13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613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613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613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613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627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en-US" sz="1400" u="none" strike="noStrike" cap="none">
                        <a:solidFill>
                          <a:schemeClr val="dk2"/>
                        </a:solidFill>
                      </a:endParaRPr>
                    </a:p>
                  </a:txBody>
                  <a:tcPr marL="0" marR="0" marT="0" marB="0" anchor="b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Arial"/>
                        <a:buNone/>
                      </a:pPr>
                      <a:r>
                        <a:rPr lang="en" sz="1400" b="1" u="none" strike="noStrike" cap="none">
                          <a:solidFill>
                            <a:schemeClr val="accent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Visibility</a:t>
                      </a:r>
                      <a:endParaRPr sz="1400" u="none" strike="noStrike" cap="none">
                        <a:solidFill>
                          <a:schemeClr val="accent4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en" sz="1100" b="0" i="0" u="none" strike="noStrike" cap="none">
                          <a:solidFill>
                            <a:schemeClr val="accent3">
                              <a:lumMod val="10000"/>
                              <a:lumOff val="9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What’s happening?</a:t>
                      </a:r>
                      <a:endParaRPr sz="1100" b="0" i="0" u="none" strike="noStrike" cap="none">
                        <a:solidFill>
                          <a:schemeClr val="accent3">
                            <a:lumMod val="10000"/>
                            <a:lumOff val="90000"/>
                          </a:schemeClr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137160" marR="182880" marT="0" marB="0" anchor="b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Arial"/>
                        <a:buNone/>
                      </a:pPr>
                      <a:r>
                        <a:rPr lang="en" sz="1400" b="1" u="none" strike="noStrike" cap="none">
                          <a:solidFill>
                            <a:schemeClr val="accent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Variation</a:t>
                      </a:r>
                      <a:endParaRPr sz="1400" u="none" strike="noStrike" cap="none">
                        <a:solidFill>
                          <a:schemeClr val="accent4"/>
                        </a:solidFill>
                      </a:endParaRPr>
                    </a:p>
                    <a:p>
                      <a:pPr marL="0" marR="0" lvl="0" indent="0" algn="l" defTabSz="1083655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en" sz="1100" b="0" i="0" u="none" strike="noStrike" kern="1200" cap="none">
                          <a:solidFill>
                            <a:schemeClr val="accent3">
                              <a:lumMod val="10000"/>
                              <a:lumOff val="9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What’s changing?</a:t>
                      </a:r>
                      <a:endParaRPr sz="1100" b="0" i="0" u="none" strike="noStrike" kern="1200" cap="none">
                        <a:solidFill>
                          <a:schemeClr val="accent3">
                            <a:lumMod val="10000"/>
                            <a:lumOff val="90000"/>
                          </a:schemeClr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137160" marR="182880" marT="0" marB="0" anchor="b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chemeClr val="accent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Cause</a:t>
                      </a:r>
                      <a:endParaRPr lang="en-US" sz="1400" u="none" strike="noStrike" cap="none" dirty="0">
                        <a:solidFill>
                          <a:schemeClr val="accent4"/>
                        </a:solidFill>
                      </a:endParaRPr>
                    </a:p>
                    <a:p>
                      <a:pPr marL="0" marR="0" lvl="0" indent="0" algn="l" defTabSz="1083655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en-US" sz="1100" b="0" i="0" u="none" strike="noStrike" kern="1200" cap="none" dirty="0">
                          <a:solidFill>
                            <a:schemeClr val="accent3">
                              <a:lumMod val="10000"/>
                              <a:lumOff val="9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What’s the cause?</a:t>
                      </a:r>
                      <a:endParaRPr lang="en-US" sz="1100" b="0" i="0" u="none" strike="noStrike" kern="1200" cap="none" dirty="0">
                        <a:solidFill>
                          <a:schemeClr val="accent3">
                            <a:lumMod val="10000"/>
                            <a:lumOff val="90000"/>
                          </a:schemeClr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137160" marR="182880" marT="0" marB="0" anchor="b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Arial"/>
                        <a:buNone/>
                      </a:pPr>
                      <a:r>
                        <a:rPr lang="en" sz="1400" b="1" u="none" strike="noStrike" cap="none">
                          <a:solidFill>
                            <a:schemeClr val="accent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Rule</a:t>
                      </a:r>
                      <a:endParaRPr sz="1400" u="none" strike="noStrike" cap="none">
                        <a:solidFill>
                          <a:schemeClr val="accent4"/>
                        </a:solidFill>
                      </a:endParaRPr>
                    </a:p>
                    <a:p>
                      <a:pPr marL="0" marR="0" lvl="0" indent="0" algn="l" defTabSz="1083655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en" sz="1100" b="0" i="0" u="none" strike="noStrike" kern="1200" cap="none">
                          <a:solidFill>
                            <a:schemeClr val="accent3">
                              <a:lumMod val="10000"/>
                              <a:lumOff val="9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What’s the rule/recipe?</a:t>
                      </a:r>
                      <a:endParaRPr sz="1100" b="0" i="0" u="none" strike="noStrike" kern="1200" cap="none">
                        <a:solidFill>
                          <a:schemeClr val="accent3">
                            <a:lumMod val="10000"/>
                            <a:lumOff val="90000"/>
                          </a:schemeClr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137160" marT="0" marB="0" anchor="b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Arial"/>
                        <a:buNone/>
                      </a:pPr>
                      <a:r>
                        <a:rPr lang="en" sz="1400" b="1" u="none" strike="noStrike" cap="none">
                          <a:solidFill>
                            <a:schemeClr val="accent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Prediction</a:t>
                      </a:r>
                      <a:endParaRPr sz="1400" u="none" strike="noStrike" cap="none">
                        <a:solidFill>
                          <a:schemeClr val="accent4"/>
                        </a:solidFill>
                      </a:endParaRPr>
                    </a:p>
                    <a:p>
                      <a:pPr marL="0" marR="0" lvl="0" indent="0" algn="l" defTabSz="1083655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en" sz="1100" b="0" i="0" u="none" strike="noStrike" kern="1200" cap="none">
                          <a:solidFill>
                            <a:schemeClr val="accent3">
                              <a:lumMod val="10000"/>
                              <a:lumOff val="9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will happen?</a:t>
                      </a:r>
                      <a:endParaRPr sz="1100" b="0" i="0" u="none" strike="noStrike" kern="1200" cap="none">
                        <a:solidFill>
                          <a:schemeClr val="accent3">
                            <a:lumMod val="10000"/>
                            <a:lumOff val="90000"/>
                          </a:schemeClr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137160" marT="0" marB="0" anchor="b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Arial"/>
                        <a:buNone/>
                      </a:pPr>
                      <a:r>
                        <a:rPr lang="en" sz="1400" b="1" u="none" strike="noStrike" cap="none">
                          <a:solidFill>
                            <a:schemeClr val="accent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Prescription</a:t>
                      </a:r>
                      <a:endParaRPr sz="1400" u="none" strike="noStrike" cap="none">
                        <a:solidFill>
                          <a:schemeClr val="accent4"/>
                        </a:solidFill>
                      </a:endParaRPr>
                    </a:p>
                    <a:p>
                      <a:pPr marL="0" marR="0" lvl="0" indent="0" algn="l" defTabSz="1083655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en" sz="1100" b="0" i="0" u="none" strike="noStrike" kern="1200" cap="none">
                          <a:solidFill>
                            <a:schemeClr val="accent3">
                              <a:lumMod val="10000"/>
                              <a:lumOff val="9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steps to take now?</a:t>
                      </a:r>
                      <a:endParaRPr sz="1100" b="0" i="0" u="none" strike="noStrike" kern="1200" cap="none">
                        <a:solidFill>
                          <a:schemeClr val="accent3">
                            <a:lumMod val="10000"/>
                            <a:lumOff val="90000"/>
                          </a:schemeClr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37160" marT="0" marB="0" anchor="b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Arial"/>
                        <a:buNone/>
                      </a:pPr>
                      <a:r>
                        <a:rPr lang="en" sz="1400" b="1" u="none" strike="noStrike" cap="none" dirty="0">
                          <a:solidFill>
                            <a:schemeClr val="accent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Optimization</a:t>
                      </a:r>
                      <a:endParaRPr sz="1400" u="none" strike="noStrike" cap="none" dirty="0">
                        <a:solidFill>
                          <a:schemeClr val="accent4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900"/>
                        <a:buFont typeface="Noto Sans Symbols"/>
                        <a:buNone/>
                      </a:pPr>
                      <a:r>
                        <a:rPr lang="en" sz="1100" b="0" i="0" u="none" strike="noStrike" cap="none" spc="-20" baseline="0" dirty="0">
                          <a:solidFill>
                            <a:schemeClr val="accent3">
                              <a:lumMod val="10000"/>
                              <a:lumOff val="90000"/>
                            </a:schemeClr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How to optimize the system?</a:t>
                      </a:r>
                      <a:endParaRPr sz="1100" b="0" i="0" u="none" strike="noStrike" cap="none" spc="-20" baseline="0" dirty="0">
                        <a:solidFill>
                          <a:schemeClr val="accent3">
                            <a:lumMod val="10000"/>
                            <a:lumOff val="90000"/>
                          </a:schemeClr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137160" marR="0" marT="0" marB="0" anchor="b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2" name="Group 31">
            <a:extLst>
              <a:ext uri="{FF2B5EF4-FFF2-40B4-BE49-F238E27FC236}">
                <a16:creationId xmlns:a16="http://schemas.microsoft.com/office/drawing/2014/main" id="{4A60AB6D-C2A3-1876-E5CA-82227CA4A324}"/>
              </a:ext>
            </a:extLst>
          </p:cNvPr>
          <p:cNvGrpSpPr/>
          <p:nvPr/>
        </p:nvGrpSpPr>
        <p:grpSpPr>
          <a:xfrm>
            <a:off x="3250601" y="2065944"/>
            <a:ext cx="9297680" cy="5463540"/>
            <a:chOff x="3250601" y="1731795"/>
            <a:chExt cx="9297680" cy="5136002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60B399D-3F9B-171A-F10B-2B3F6BCE42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548281" y="1731795"/>
              <a:ext cx="0" cy="5136002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F68DF6E-02C4-4F1C-AD7B-35AF37F360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29209" y="1731795"/>
              <a:ext cx="0" cy="5136002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108C76F-7BEC-F0E4-D6AA-A41B16DB93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88745" y="1731795"/>
              <a:ext cx="0" cy="5136002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5416F57-10C3-5C28-C794-EBA5313FB7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10137" y="1731795"/>
              <a:ext cx="0" cy="5136002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6D226D9-4D26-C4D4-5743-C59E7B859A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69673" y="1731795"/>
              <a:ext cx="0" cy="5136002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84E983B-192A-1BF2-3079-B059B1D2B0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50601" y="1731795"/>
              <a:ext cx="0" cy="5136002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77E7551-97CE-D807-1DE0-7B6FA8C9D16A}"/>
              </a:ext>
            </a:extLst>
          </p:cNvPr>
          <p:cNvGrpSpPr/>
          <p:nvPr/>
        </p:nvGrpSpPr>
        <p:grpSpPr>
          <a:xfrm>
            <a:off x="1485900" y="2566687"/>
            <a:ext cx="12931065" cy="4962797"/>
            <a:chOff x="1234440" y="1905000"/>
            <a:chExt cx="13182525" cy="496279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8C8696D-84E8-26D9-E65E-8F591B9016C5}"/>
                </a:ext>
              </a:extLst>
            </p:cNvPr>
            <p:cNvCxnSpPr/>
            <p:nvPr/>
          </p:nvCxnSpPr>
          <p:spPr>
            <a:xfrm>
              <a:off x="1234440" y="3145699"/>
              <a:ext cx="13182525" cy="0"/>
            </a:xfrm>
            <a:prstGeom prst="line">
              <a:avLst/>
            </a:prstGeom>
            <a:ln w="25400" cap="rnd">
              <a:gradFill>
                <a:gsLst>
                  <a:gs pos="100000">
                    <a:schemeClr val="accent1"/>
                  </a:gs>
                  <a:gs pos="0">
                    <a:schemeClr val="accent4"/>
                  </a:gs>
                </a:gsLst>
                <a:lin ang="0" scaled="0"/>
              </a:gradFill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06DCACB-F413-1983-0B45-C317C9F3BFD8}"/>
                </a:ext>
              </a:extLst>
            </p:cNvPr>
            <p:cNvCxnSpPr/>
            <p:nvPr/>
          </p:nvCxnSpPr>
          <p:spPr>
            <a:xfrm>
              <a:off x="1234440" y="4386398"/>
              <a:ext cx="13182525" cy="0"/>
            </a:xfrm>
            <a:prstGeom prst="line">
              <a:avLst/>
            </a:prstGeom>
            <a:ln w="25400" cap="rnd">
              <a:gradFill>
                <a:gsLst>
                  <a:gs pos="100000">
                    <a:schemeClr val="accent1"/>
                  </a:gs>
                  <a:gs pos="0">
                    <a:schemeClr val="accent4"/>
                  </a:gs>
                </a:gsLst>
                <a:lin ang="0" scaled="0"/>
              </a:gradFill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BB84671-9EC6-F624-A3F3-E0CD3449D3B1}"/>
                </a:ext>
              </a:extLst>
            </p:cNvPr>
            <p:cNvCxnSpPr/>
            <p:nvPr/>
          </p:nvCxnSpPr>
          <p:spPr>
            <a:xfrm>
              <a:off x="1234440" y="5627097"/>
              <a:ext cx="13182525" cy="0"/>
            </a:xfrm>
            <a:prstGeom prst="line">
              <a:avLst/>
            </a:prstGeom>
            <a:ln w="25400" cap="rnd">
              <a:gradFill>
                <a:gsLst>
                  <a:gs pos="100000">
                    <a:schemeClr val="accent1"/>
                  </a:gs>
                  <a:gs pos="0">
                    <a:schemeClr val="accent4"/>
                  </a:gs>
                </a:gsLst>
                <a:lin ang="0" scaled="0"/>
              </a:gradFill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3C11E080-C170-8AF1-7BCE-196CB0F65A88}"/>
                </a:ext>
              </a:extLst>
            </p:cNvPr>
            <p:cNvCxnSpPr/>
            <p:nvPr/>
          </p:nvCxnSpPr>
          <p:spPr>
            <a:xfrm>
              <a:off x="1234440" y="6867797"/>
              <a:ext cx="13182525" cy="0"/>
            </a:xfrm>
            <a:prstGeom prst="line">
              <a:avLst/>
            </a:prstGeom>
            <a:ln w="25400" cap="rnd">
              <a:gradFill>
                <a:gsLst>
                  <a:gs pos="100000">
                    <a:schemeClr val="accent1"/>
                  </a:gs>
                  <a:gs pos="0">
                    <a:schemeClr val="accent4"/>
                  </a:gs>
                </a:gsLst>
                <a:lin ang="0" scaled="0"/>
              </a:gradFill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AAF29F7-F6BD-A23A-1CAC-168211E6777F}"/>
                </a:ext>
              </a:extLst>
            </p:cNvPr>
            <p:cNvCxnSpPr/>
            <p:nvPr/>
          </p:nvCxnSpPr>
          <p:spPr>
            <a:xfrm>
              <a:off x="1234440" y="1905000"/>
              <a:ext cx="13182525" cy="0"/>
            </a:xfrm>
            <a:prstGeom prst="line">
              <a:avLst/>
            </a:prstGeom>
            <a:ln w="25400" cap="rnd">
              <a:gradFill>
                <a:gsLst>
                  <a:gs pos="100000">
                    <a:schemeClr val="accent1"/>
                  </a:gs>
                  <a:gs pos="0">
                    <a:schemeClr val="accent4"/>
                  </a:gs>
                </a:gsLst>
                <a:lin ang="0" scaled="0"/>
              </a:gradFill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Pentagon 1">
            <a:extLst>
              <a:ext uri="{FF2B5EF4-FFF2-40B4-BE49-F238E27FC236}">
                <a16:creationId xmlns:a16="http://schemas.microsoft.com/office/drawing/2014/main" id="{CC5775CC-5282-0DCC-42F5-1EBE211D3BA8}"/>
              </a:ext>
            </a:extLst>
          </p:cNvPr>
          <p:cNvSpPr/>
          <p:nvPr/>
        </p:nvSpPr>
        <p:spPr>
          <a:xfrm>
            <a:off x="-182881" y="2643980"/>
            <a:ext cx="1791547" cy="1091017"/>
          </a:xfrm>
          <a:prstGeom prst="homePlate">
            <a:avLst>
              <a:gd name="adj" fmla="val 29047"/>
            </a:avLst>
          </a:prstGeom>
          <a:gradFill>
            <a:gsLst>
              <a:gs pos="0">
                <a:schemeClr val="accent2">
                  <a:alpha val="49896"/>
                </a:schemeClr>
              </a:gs>
              <a:gs pos="100000">
                <a:schemeClr val="accent2"/>
              </a:gs>
            </a:gsLst>
            <a:lin ang="0" scaled="0"/>
          </a:gradFill>
          <a:ln>
            <a:gradFill>
              <a:gsLst>
                <a:gs pos="100000">
                  <a:schemeClr val="accent2"/>
                </a:gs>
                <a:gs pos="0">
                  <a:schemeClr val="accent4">
                    <a:alpha val="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11480" rtlCol="0" anchor="ctr"/>
          <a:lstStyle/>
          <a:p>
            <a:pPr marL="0" marR="0" lvl="0" indent="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88F6"/>
              </a:buClr>
              <a:buSzPts val="900"/>
              <a:buFont typeface="Arial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DCF8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Throughput 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DCF8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Helvetica Light"/>
            </a:endParaRPr>
          </a:p>
          <a:p>
            <a:pPr marL="137160" marR="0" lvl="0" indent="-13716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CF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11F43">
                    <a:lumMod val="10000"/>
                    <a:lumOff val="9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Availability</a:t>
            </a:r>
          </a:p>
          <a:p>
            <a:pPr marL="137160" marR="0" lvl="0" indent="-13716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CF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11F43">
                    <a:lumMod val="10000"/>
                    <a:lumOff val="9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Rate</a:t>
            </a: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011F43">
                  <a:lumMod val="10000"/>
                  <a:lumOff val="9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Helvetica Light"/>
            </a:endParaRPr>
          </a:p>
        </p:txBody>
      </p:sp>
      <p:sp>
        <p:nvSpPr>
          <p:cNvPr id="3" name="Pentagon 2">
            <a:extLst>
              <a:ext uri="{FF2B5EF4-FFF2-40B4-BE49-F238E27FC236}">
                <a16:creationId xmlns:a16="http://schemas.microsoft.com/office/drawing/2014/main" id="{81EEC6CA-0160-6850-615F-7508C5D04B87}"/>
              </a:ext>
            </a:extLst>
          </p:cNvPr>
          <p:cNvSpPr/>
          <p:nvPr/>
        </p:nvSpPr>
        <p:spPr>
          <a:xfrm>
            <a:off x="-182881" y="3883079"/>
            <a:ext cx="1791547" cy="1091017"/>
          </a:xfrm>
          <a:prstGeom prst="homePlate">
            <a:avLst>
              <a:gd name="adj" fmla="val 29047"/>
            </a:avLst>
          </a:prstGeom>
          <a:gradFill>
            <a:gsLst>
              <a:gs pos="0">
                <a:schemeClr val="accent2">
                  <a:alpha val="49896"/>
                </a:schemeClr>
              </a:gs>
              <a:gs pos="100000">
                <a:schemeClr val="accent2"/>
              </a:gs>
            </a:gsLst>
            <a:lin ang="0" scaled="0"/>
          </a:gradFill>
          <a:ln>
            <a:gradFill>
              <a:gsLst>
                <a:gs pos="100000">
                  <a:schemeClr val="accent2"/>
                </a:gs>
                <a:gs pos="0">
                  <a:schemeClr val="accent4">
                    <a:alpha val="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11480" rtlCol="0" anchor="ctr"/>
          <a:lstStyle/>
          <a:p>
            <a:pPr marL="0" marR="0" lvl="0" indent="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88F6"/>
              </a:buClr>
              <a:buSzPts val="900"/>
              <a:buFont typeface="Arial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DCF8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Quality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DCF8"/>
              </a:solidFill>
              <a:effectLst/>
              <a:uLnTx/>
              <a:uFillTx/>
              <a:latin typeface="Arial"/>
              <a:ea typeface="+mn-ea"/>
              <a:cs typeface="Arial"/>
              <a:sym typeface="Helvetica Light"/>
            </a:endParaRP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EF2E5E46-608E-8D6C-FEC4-DB2E560FF785}"/>
              </a:ext>
            </a:extLst>
          </p:cNvPr>
          <p:cNvSpPr/>
          <p:nvPr/>
        </p:nvSpPr>
        <p:spPr>
          <a:xfrm>
            <a:off x="-182881" y="6361278"/>
            <a:ext cx="1791547" cy="1091017"/>
          </a:xfrm>
          <a:prstGeom prst="homePlate">
            <a:avLst>
              <a:gd name="adj" fmla="val 29047"/>
            </a:avLst>
          </a:prstGeom>
          <a:gradFill>
            <a:gsLst>
              <a:gs pos="0">
                <a:schemeClr val="accent2">
                  <a:alpha val="49896"/>
                </a:schemeClr>
              </a:gs>
              <a:gs pos="100000">
                <a:schemeClr val="accent2"/>
              </a:gs>
            </a:gsLst>
            <a:lin ang="0" scaled="0"/>
          </a:gradFill>
          <a:ln>
            <a:gradFill>
              <a:gsLst>
                <a:gs pos="100000">
                  <a:schemeClr val="accent2"/>
                </a:gs>
                <a:gs pos="0">
                  <a:schemeClr val="accent4">
                    <a:alpha val="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11480" rtlCol="0" anchor="ctr"/>
          <a:lstStyle/>
          <a:p>
            <a:pPr marL="0" marR="0" lvl="0" indent="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88F6"/>
              </a:buClr>
              <a:buSzPts val="900"/>
              <a:buFont typeface="Arial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DCF8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Flexibility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DCF8"/>
              </a:solidFill>
              <a:effectLst/>
              <a:uLnTx/>
              <a:uFillTx/>
              <a:latin typeface="Arial"/>
              <a:ea typeface="+mn-ea"/>
              <a:cs typeface="Arial"/>
              <a:sym typeface="Helvetica Light"/>
            </a:endParaRPr>
          </a:p>
          <a:p>
            <a:pPr marL="137160" marR="0" lvl="0" indent="-13716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CF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11F43">
                    <a:lumMod val="10000"/>
                    <a:lumOff val="9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Changeover</a:t>
            </a:r>
          </a:p>
          <a:p>
            <a:pPr marL="137160" marR="0" lvl="0" indent="-13716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CF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11F43">
                    <a:lumMod val="10000"/>
                    <a:lumOff val="9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Process Changes</a:t>
            </a:r>
          </a:p>
          <a:p>
            <a:pPr marL="137160" marR="0" lvl="0" indent="-13716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CF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11F43">
                    <a:lumMod val="10000"/>
                    <a:lumOff val="9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Mix</a:t>
            </a:r>
          </a:p>
        </p:txBody>
      </p:sp>
      <p:sp>
        <p:nvSpPr>
          <p:cNvPr id="5" name="Pentagon 4">
            <a:extLst>
              <a:ext uri="{FF2B5EF4-FFF2-40B4-BE49-F238E27FC236}">
                <a16:creationId xmlns:a16="http://schemas.microsoft.com/office/drawing/2014/main" id="{83D90E8E-C856-1F16-4362-B52A724FCEFD}"/>
              </a:ext>
            </a:extLst>
          </p:cNvPr>
          <p:cNvSpPr/>
          <p:nvPr/>
        </p:nvSpPr>
        <p:spPr>
          <a:xfrm>
            <a:off x="-182881" y="5122178"/>
            <a:ext cx="1791547" cy="1091017"/>
          </a:xfrm>
          <a:prstGeom prst="homePlate">
            <a:avLst>
              <a:gd name="adj" fmla="val 29047"/>
            </a:avLst>
          </a:prstGeom>
          <a:gradFill>
            <a:gsLst>
              <a:gs pos="0">
                <a:schemeClr val="accent2">
                  <a:alpha val="49896"/>
                </a:schemeClr>
              </a:gs>
              <a:gs pos="100000">
                <a:schemeClr val="accent2"/>
              </a:gs>
            </a:gsLst>
            <a:lin ang="0" scaled="0"/>
          </a:gradFill>
          <a:ln>
            <a:gradFill>
              <a:gsLst>
                <a:gs pos="100000">
                  <a:schemeClr val="accent2"/>
                </a:gs>
                <a:gs pos="0">
                  <a:schemeClr val="accent4">
                    <a:alpha val="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11480" rtlCol="0" anchor="ctr"/>
          <a:lstStyle/>
          <a:p>
            <a:pPr marL="0" marR="0" lvl="0" indent="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88F6"/>
              </a:buClr>
              <a:buSzPts val="900"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DCF8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Cost</a:t>
            </a:r>
          </a:p>
          <a:p>
            <a:pPr marL="137160" marR="0" lvl="0" indent="-13716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CF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11F43">
                    <a:lumMod val="10000"/>
                    <a:lumOff val="9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Energy</a:t>
            </a:r>
          </a:p>
          <a:p>
            <a:pPr marL="137160" marR="0" lvl="0" indent="-13716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CF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11F43">
                    <a:lumMod val="10000"/>
                    <a:lumOff val="9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Materials</a:t>
            </a:r>
          </a:p>
          <a:p>
            <a:pPr marL="137160" marR="0" lvl="0" indent="-137160" algn="l" defTabSz="10836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CF8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11F43">
                    <a:lumMod val="10000"/>
                    <a:lumOff val="9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Labor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11F43">
                  <a:lumMod val="10000"/>
                  <a:lumOff val="90000"/>
                </a:srgbClr>
              </a:solidFill>
              <a:effectLst/>
              <a:uLnTx/>
              <a:uFillTx/>
              <a:latin typeface="Arial"/>
              <a:ea typeface="+mn-ea"/>
              <a:cs typeface="Arial"/>
              <a:sym typeface="Helvetica 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81A4E5-01B8-0DC8-783B-4334A5A1C387}"/>
              </a:ext>
            </a:extLst>
          </p:cNvPr>
          <p:cNvSpPr txBox="1"/>
          <p:nvPr/>
        </p:nvSpPr>
        <p:spPr>
          <a:xfrm>
            <a:off x="3235299" y="2566687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1083655">
              <a:lnSpc>
                <a:spcPct val="95000"/>
              </a:lnSpc>
              <a:buSzPts val="800"/>
              <a:defRPr/>
            </a:pPr>
            <a:r>
              <a:rPr lang="en-US" sz="1200" kern="1200">
                <a:solidFill>
                  <a:srgbClr val="FFFFFF"/>
                </a:solidFill>
              </a:rPr>
              <a:t>OEE and </a:t>
            </a:r>
            <a:br>
              <a:rPr lang="en-US" sz="1200" kern="1200">
                <a:solidFill>
                  <a:srgbClr val="FFFFFF"/>
                </a:solidFill>
              </a:rPr>
            </a:br>
            <a:r>
              <a:rPr lang="en-US" sz="1200" kern="1200">
                <a:solidFill>
                  <a:srgbClr val="FFFFFF"/>
                </a:solidFill>
              </a:rPr>
              <a:t>KPI Tracker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A594A0-3875-3DFE-64F3-CFAC14F7823E}"/>
              </a:ext>
            </a:extLst>
          </p:cNvPr>
          <p:cNvSpPr txBox="1"/>
          <p:nvPr/>
        </p:nvSpPr>
        <p:spPr>
          <a:xfrm>
            <a:off x="5111233" y="2566687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Alarm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Analysis </a:t>
            </a: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Futura"/>
              <a:sym typeface="Helvetica Ligh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1BAD62-8CE1-3CF6-36C8-DEEFE8B9FF70}"/>
              </a:ext>
            </a:extLst>
          </p:cNvPr>
          <p:cNvSpPr txBox="1"/>
          <p:nvPr/>
        </p:nvSpPr>
        <p:spPr>
          <a:xfrm>
            <a:off x="3235299" y="3801589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Scrap / Defect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Tracker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78C2D0-57F6-13D8-67C9-F15EE70CE54D}"/>
              </a:ext>
            </a:extLst>
          </p:cNvPr>
          <p:cNvSpPr txBox="1"/>
          <p:nvPr/>
        </p:nvSpPr>
        <p:spPr>
          <a:xfrm>
            <a:off x="5111233" y="3801589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Root Cause 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Analysis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8A4BEE-093C-231D-231E-678E8B4C34D3}"/>
              </a:ext>
            </a:extLst>
          </p:cNvPr>
          <p:cNvSpPr txBox="1"/>
          <p:nvPr/>
        </p:nvSpPr>
        <p:spPr>
          <a:xfrm>
            <a:off x="3235299" y="5036373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Cost Variance by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Line, Model, Shift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AD70290-A0F4-532F-52F9-113A7E22A47E}"/>
              </a:ext>
            </a:extLst>
          </p:cNvPr>
          <p:cNvSpPr txBox="1"/>
          <p:nvPr/>
        </p:nvSpPr>
        <p:spPr>
          <a:xfrm>
            <a:off x="5111233" y="5036373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Material and 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Energy Loss Drivers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by Process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0C90FB-02D5-1335-6FFB-5AB58A7BC0A4}"/>
              </a:ext>
            </a:extLst>
          </p:cNvPr>
          <p:cNvSpPr txBox="1"/>
          <p:nvPr/>
        </p:nvSpPr>
        <p:spPr>
          <a:xfrm>
            <a:off x="6957829" y="2566687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SzPts val="800"/>
              <a:defRPr/>
            </a:pPr>
            <a:r>
              <a:rPr lang="en-US" sz="1200">
                <a:solidFill>
                  <a:srgbClr val="FFFFFF"/>
                </a:solidFill>
                <a:ea typeface="+mn-ea"/>
                <a:cs typeface="Futura"/>
                <a:sym typeface="Helvetica Light"/>
              </a:rPr>
              <a:t>Centerline, </a:t>
            </a:r>
            <a:br>
              <a:rPr lang="en-US" sz="1200">
                <a:solidFill>
                  <a:srgbClr val="FFFFFF"/>
                </a:solidFill>
                <a:ea typeface="+mn-ea"/>
                <a:cs typeface="Futura"/>
                <a:sym typeface="Helvetica Light"/>
              </a:rPr>
            </a:br>
            <a:r>
              <a:rPr lang="en-US" sz="1200">
                <a:solidFill>
                  <a:srgbClr val="FFFFFF"/>
                </a:solidFill>
                <a:ea typeface="+mn-ea"/>
                <a:cs typeface="Futura"/>
                <a:sym typeface="Helvetica Light"/>
              </a:rPr>
              <a:t>Setpoint Analysis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6DB05E-EEFB-EB2C-1F50-52DA4DFDE8AE}"/>
              </a:ext>
            </a:extLst>
          </p:cNvPr>
          <p:cNvSpPr txBox="1"/>
          <p:nvPr/>
        </p:nvSpPr>
        <p:spPr>
          <a:xfrm>
            <a:off x="8833763" y="2566687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Clr>
                <a:srgbClr val="FFFFFF"/>
              </a:buClr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Predictive 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Downtime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0146D6-3E3B-2198-D794-4D4652B68EA7}"/>
              </a:ext>
            </a:extLst>
          </p:cNvPr>
          <p:cNvSpPr txBox="1"/>
          <p:nvPr/>
        </p:nvSpPr>
        <p:spPr>
          <a:xfrm>
            <a:off x="6957829" y="3801589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Process Parameter Analysis: 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Recipe Setting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00E249B-0228-DF40-265B-29183412EBD8}"/>
              </a:ext>
            </a:extLst>
          </p:cNvPr>
          <p:cNvSpPr txBox="1"/>
          <p:nvPr/>
        </p:nvSpPr>
        <p:spPr>
          <a:xfrm>
            <a:off x="8833763" y="3801589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Predictive 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Yield and Energy 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Efficiency  </a:t>
            </a: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Futura"/>
              <a:sym typeface="Helvetica Ligh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C6F469B-1F18-DEA7-107D-65293342B9F9}"/>
              </a:ext>
            </a:extLst>
          </p:cNvPr>
          <p:cNvSpPr txBox="1"/>
          <p:nvPr/>
        </p:nvSpPr>
        <p:spPr>
          <a:xfrm>
            <a:off x="6957829" y="6279085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Run-specific 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Recipes,</a:t>
            </a:r>
          </a:p>
          <a:p>
            <a:pPr lvl="0" algn="ctr" defTabSz="586691" hangingPunct="0">
              <a:lnSpc>
                <a:spcPct val="95000"/>
              </a:lnSpc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Kanban Sizing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7E16D3-2460-693A-DFFF-9BD2BE722370}"/>
              </a:ext>
            </a:extLst>
          </p:cNvPr>
          <p:cNvSpPr txBox="1"/>
          <p:nvPr/>
        </p:nvSpPr>
        <p:spPr>
          <a:xfrm>
            <a:off x="8833763" y="6279085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Clr>
                <a:srgbClr val="FFFFFF"/>
              </a:buClr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Predictive 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Changeover Duration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and Capacity Impact</a:t>
            </a:r>
          </a:p>
          <a:p>
            <a:pPr lvl="0" algn="ctr" defTabSz="586691" hangingPunct="0">
              <a:lnSpc>
                <a:spcPct val="95000"/>
              </a:lnSpc>
              <a:buClr>
                <a:srgbClr val="FFFFFF"/>
              </a:buClr>
              <a:buSzPts val="800"/>
              <a:defRPr/>
            </a:pPr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220328C-2C39-2A92-35C9-562E460CE86B}"/>
              </a:ext>
            </a:extLst>
          </p:cNvPr>
          <p:cNvSpPr txBox="1"/>
          <p:nvPr/>
        </p:nvSpPr>
        <p:spPr>
          <a:xfrm>
            <a:off x="10690843" y="2566687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Futura"/>
                <a:sym typeface="Helvetica Light"/>
              </a:rPr>
              <a:t>Prescriptive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Futura"/>
                <a:sym typeface="Helvetica Light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Futura"/>
                <a:sym typeface="Helvetica Light"/>
              </a:rPr>
              <a:t>Uptime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1B2EE4E-4810-4908-C432-E80313891997}"/>
              </a:ext>
            </a:extLst>
          </p:cNvPr>
          <p:cNvSpPr txBox="1"/>
          <p:nvPr/>
        </p:nvSpPr>
        <p:spPr>
          <a:xfrm>
            <a:off x="12566777" y="2566687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Cookbooks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and Recipe</a:t>
            </a: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Futura"/>
              <a:sym typeface="Helvetica Light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D19026F-D020-019F-8343-65E9843A9BC3}"/>
              </a:ext>
            </a:extLst>
          </p:cNvPr>
          <p:cNvSpPr txBox="1"/>
          <p:nvPr/>
        </p:nvSpPr>
        <p:spPr>
          <a:xfrm>
            <a:off x="10690843" y="3801589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Prescriptive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Quality </a:t>
            </a: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Futura"/>
              <a:sym typeface="Helvetica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5F55CD5-8044-B2D5-554B-7B7244CB0D76}"/>
              </a:ext>
            </a:extLst>
          </p:cNvPr>
          <p:cNvSpPr txBox="1"/>
          <p:nvPr/>
        </p:nvSpPr>
        <p:spPr>
          <a:xfrm>
            <a:off x="12566777" y="3801589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Quality Optimizer</a:t>
            </a: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Futura"/>
                <a:sym typeface="Arial"/>
              </a:rPr>
              <a:t>, </a:t>
            </a: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Cookbooks 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and Recipe</a:t>
            </a: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Futura"/>
              <a:sym typeface="Helvetica Light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11D7145-D557-320F-66EB-0A4DEEFBF333}"/>
              </a:ext>
            </a:extLst>
          </p:cNvPr>
          <p:cNvSpPr txBox="1"/>
          <p:nvPr/>
        </p:nvSpPr>
        <p:spPr>
          <a:xfrm>
            <a:off x="10690843" y="5036373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Futura"/>
                <a:sym typeface="Helvetica Light"/>
              </a:rPr>
              <a:t>Prescriptive Material Consumption</a:t>
            </a: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E1C5D06-DAA4-5B2D-93DF-4BEAB8FB38E5}"/>
              </a:ext>
            </a:extLst>
          </p:cNvPr>
          <p:cNvSpPr txBox="1"/>
          <p:nvPr/>
        </p:nvSpPr>
        <p:spPr>
          <a:xfrm>
            <a:off x="12566777" y="5036373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Energy, Quality Optimization</a:t>
            </a: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Futura"/>
              <a:sym typeface="Helvetica Light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39B6084-3FE8-8A44-DE5B-D5CEC9E76D00}"/>
              </a:ext>
            </a:extLst>
          </p:cNvPr>
          <p:cNvSpPr txBox="1"/>
          <p:nvPr/>
        </p:nvSpPr>
        <p:spPr>
          <a:xfrm>
            <a:off x="10690843" y="6279085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Prescriptive 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Changeover 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Schedule</a:t>
            </a: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76884D8B-3FF1-FCE3-B3CA-CC2E036D4685}"/>
              </a:ext>
            </a:extLst>
          </p:cNvPr>
          <p:cNvSpPr txBox="1"/>
          <p:nvPr/>
        </p:nvSpPr>
        <p:spPr>
          <a:xfrm>
            <a:off x="12566777" y="6279085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Clr>
                <a:srgbClr val="FFFFFF"/>
              </a:buClr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5S, SMED, </a:t>
            </a:r>
          </a:p>
          <a:p>
            <a:pPr lvl="0" algn="ctr" defTabSz="586691" hangingPunct="0">
              <a:lnSpc>
                <a:spcPct val="95000"/>
              </a:lnSpc>
              <a:buClr>
                <a:srgbClr val="FFFFFF"/>
              </a:buClr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Capacity Optimization  (Changeover + Cost)</a:t>
            </a:r>
          </a:p>
        </p:txBody>
      </p:sp>
      <p:sp>
        <p:nvSpPr>
          <p:cNvPr id="489" name="TextBox 488">
            <a:extLst>
              <a:ext uri="{FF2B5EF4-FFF2-40B4-BE49-F238E27FC236}">
                <a16:creationId xmlns:a16="http://schemas.microsoft.com/office/drawing/2014/main" id="{5E748F04-9B41-6127-8660-6E68568FE64A}"/>
              </a:ext>
            </a:extLst>
          </p:cNvPr>
          <p:cNvSpPr txBox="1"/>
          <p:nvPr/>
        </p:nvSpPr>
        <p:spPr>
          <a:xfrm>
            <a:off x="6957829" y="5036373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First Time Through 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Optimization</a:t>
            </a:r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E4C736E0-3711-1017-5CCC-54C42B1CEE08}"/>
              </a:ext>
            </a:extLst>
          </p:cNvPr>
          <p:cNvSpPr txBox="1"/>
          <p:nvPr/>
        </p:nvSpPr>
        <p:spPr>
          <a:xfrm>
            <a:off x="8833763" y="5036373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Futura"/>
                <a:sym typeface="Helvetica Light"/>
              </a:rPr>
              <a:t>Predictive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Futura"/>
                <a:sym typeface="Helvetica Light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Futura"/>
                <a:sym typeface="Helvetica Light"/>
              </a:rPr>
              <a:t>Cost</a:t>
            </a: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TextBox 491">
            <a:extLst>
              <a:ext uri="{FF2B5EF4-FFF2-40B4-BE49-F238E27FC236}">
                <a16:creationId xmlns:a16="http://schemas.microsoft.com/office/drawing/2014/main" id="{7BD8C7D9-C025-DBB4-7182-158A39F438B0}"/>
              </a:ext>
            </a:extLst>
          </p:cNvPr>
          <p:cNvSpPr txBox="1"/>
          <p:nvPr/>
        </p:nvSpPr>
        <p:spPr>
          <a:xfrm>
            <a:off x="3235299" y="6279085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Clr>
                <a:srgbClr val="FFFFFF"/>
              </a:buClr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Changeover 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Variation, </a:t>
            </a:r>
          </a:p>
          <a:p>
            <a:pPr lvl="0" algn="ctr" defTabSz="586691" hangingPunct="0">
              <a:lnSpc>
                <a:spcPct val="95000"/>
              </a:lnSpc>
              <a:buClr>
                <a:srgbClr val="FFFFFF"/>
              </a:buClr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Network-wide 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Capacity Tracking</a:t>
            </a: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54015FDA-5F90-F566-1D7A-8D244A51C9D5}"/>
              </a:ext>
            </a:extLst>
          </p:cNvPr>
          <p:cNvSpPr txBox="1"/>
          <p:nvPr/>
        </p:nvSpPr>
        <p:spPr>
          <a:xfrm>
            <a:off x="5111233" y="6279085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Root Cause 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Changeover Delays</a:t>
            </a:r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FFE8A7FA-678B-1431-DAA6-DAD201270193}"/>
              </a:ext>
            </a:extLst>
          </p:cNvPr>
          <p:cNvSpPr txBox="1"/>
          <p:nvPr/>
        </p:nvSpPr>
        <p:spPr>
          <a:xfrm>
            <a:off x="1378753" y="2566687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Global Ops View</a:t>
            </a:r>
            <a:b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</a:b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Asset Throughput Comparison </a:t>
            </a: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Futura"/>
              <a:sym typeface="Helvetica Light"/>
            </a:endParaRPr>
          </a:p>
        </p:txBody>
      </p:sp>
      <p:sp>
        <p:nvSpPr>
          <p:cNvPr id="500" name="TextBox 499">
            <a:extLst>
              <a:ext uri="{FF2B5EF4-FFF2-40B4-BE49-F238E27FC236}">
                <a16:creationId xmlns:a16="http://schemas.microsoft.com/office/drawing/2014/main" id="{492D2D64-9E19-6E8F-280F-AF1B68A4755A}"/>
              </a:ext>
            </a:extLst>
          </p:cNvPr>
          <p:cNvSpPr txBox="1"/>
          <p:nvPr/>
        </p:nvSpPr>
        <p:spPr>
          <a:xfrm>
            <a:off x="1378753" y="3801589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 Top Defect Pareto,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Daily Meeting Quality Dashboards</a:t>
            </a:r>
          </a:p>
        </p:txBody>
      </p:sp>
      <p:sp>
        <p:nvSpPr>
          <p:cNvPr id="502" name="TextBox 501">
            <a:extLst>
              <a:ext uri="{FF2B5EF4-FFF2-40B4-BE49-F238E27FC236}">
                <a16:creationId xmlns:a16="http://schemas.microsoft.com/office/drawing/2014/main" id="{EF90023D-8669-B99E-986B-E50850FF970C}"/>
              </a:ext>
            </a:extLst>
          </p:cNvPr>
          <p:cNvSpPr txBox="1"/>
          <p:nvPr/>
        </p:nvSpPr>
        <p:spPr>
          <a:xfrm>
            <a:off x="1378753" y="5036373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Materials /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Component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Consumption</a:t>
            </a:r>
          </a:p>
        </p:txBody>
      </p:sp>
      <p:sp>
        <p:nvSpPr>
          <p:cNvPr id="554" name="TextBox 553">
            <a:extLst>
              <a:ext uri="{FF2B5EF4-FFF2-40B4-BE49-F238E27FC236}">
                <a16:creationId xmlns:a16="http://schemas.microsoft.com/office/drawing/2014/main" id="{D5641F28-4443-1C69-341D-4370D4A82BCD}"/>
              </a:ext>
            </a:extLst>
          </p:cNvPr>
          <p:cNvSpPr txBox="1"/>
          <p:nvPr/>
        </p:nvSpPr>
        <p:spPr>
          <a:xfrm>
            <a:off x="1378753" y="6279085"/>
            <a:ext cx="1859529" cy="12386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lvl="0" algn="ctr" defTabSz="586691" hangingPunct="0">
              <a:lnSpc>
                <a:spcPct val="95000"/>
              </a:lnSpc>
              <a:buClr>
                <a:srgbClr val="FFFFFF"/>
              </a:buClr>
              <a:buSzPts val="800"/>
              <a:defRPr/>
            </a:pPr>
            <a:r>
              <a:rPr lang="en-US" sz="1200">
                <a:solidFill>
                  <a:srgbClr val="FFFFFF"/>
                </a:solidFill>
              </a:rPr>
              <a:t>Changeovers, 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Network-wide</a:t>
            </a:r>
            <a:br>
              <a:rPr lang="en-US" sz="1200">
                <a:solidFill>
                  <a:srgbClr val="FFFFFF"/>
                </a:solidFill>
              </a:rPr>
            </a:br>
            <a:r>
              <a:rPr lang="en-US" sz="1200">
                <a:solidFill>
                  <a:srgbClr val="FFFFFF"/>
                </a:solidFill>
              </a:rPr>
              <a:t>Capacity</a:t>
            </a:r>
          </a:p>
        </p:txBody>
      </p:sp>
      <p:sp>
        <p:nvSpPr>
          <p:cNvPr id="607" name="Google Shape;492;p10">
            <a:extLst>
              <a:ext uri="{FF2B5EF4-FFF2-40B4-BE49-F238E27FC236}">
                <a16:creationId xmlns:a16="http://schemas.microsoft.com/office/drawing/2014/main" id="{F9F9DE7C-0CEC-FE6A-A276-32DB7CC7F933}"/>
              </a:ext>
            </a:extLst>
          </p:cNvPr>
          <p:cNvSpPr/>
          <p:nvPr/>
        </p:nvSpPr>
        <p:spPr>
          <a:xfrm>
            <a:off x="1763882" y="4896228"/>
            <a:ext cx="2099305" cy="31144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4"/>
              </a:gs>
              <a:gs pos="20000">
                <a:schemeClr val="accent4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txBody>
          <a:bodyPr spcFirstLastPara="1" wrap="square" lIns="0" tIns="45720" rIns="0" bIns="45720" anchor="ctr" anchorCtr="0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1F43"/>
              </a:buClr>
              <a:buSzPts val="1000"/>
              <a:buFontTx/>
              <a:buNone/>
              <a:tabLst/>
              <a:defRPr/>
            </a:pPr>
            <a:r>
              <a:rPr kumimoji="0" lang="en" sz="1400" b="1" i="0" u="none" strike="noStrike" kern="0" cap="none" spc="-10" normalizeH="0" baseline="0" noProof="0">
                <a:ln>
                  <a:noFill/>
                </a:ln>
                <a:solidFill>
                  <a:srgbClr val="011F43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Descriptive Statistics</a:t>
            </a:r>
            <a:endParaRPr kumimoji="0" sz="1400" b="0" i="0" u="none" strike="noStrike" kern="0" cap="none" spc="-10" normalizeH="0" baseline="0" noProof="0">
              <a:ln>
                <a:noFill/>
              </a:ln>
              <a:solidFill>
                <a:srgbClr val="011F43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8" name="Google Shape;493;p10">
            <a:extLst>
              <a:ext uri="{FF2B5EF4-FFF2-40B4-BE49-F238E27FC236}">
                <a16:creationId xmlns:a16="http://schemas.microsoft.com/office/drawing/2014/main" id="{0A13721B-8AC4-500A-E88F-D5E92CE9C6AD}"/>
              </a:ext>
            </a:extLst>
          </p:cNvPr>
          <p:cNvSpPr/>
          <p:nvPr/>
        </p:nvSpPr>
        <p:spPr>
          <a:xfrm>
            <a:off x="5445314" y="4896228"/>
            <a:ext cx="2016190" cy="31144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4"/>
              </a:gs>
              <a:gs pos="20000">
                <a:schemeClr val="accent4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txBody>
          <a:bodyPr spcFirstLastPara="1" wrap="square" lIns="0" tIns="45720" rIns="0" bIns="45720" anchor="ctr" anchorCtr="0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1F43"/>
              </a:buClr>
              <a:buSzPts val="1000"/>
              <a:buFontTx/>
              <a:buNone/>
              <a:tabLst/>
              <a:defRPr/>
            </a:pPr>
            <a:r>
              <a:rPr kumimoji="0" lang="en" sz="1400" b="1" i="0" u="none" strike="noStrike" kern="0" cap="none" spc="-10" normalizeH="0" baseline="0" noProof="0">
                <a:ln>
                  <a:noFill/>
                </a:ln>
                <a:solidFill>
                  <a:srgbClr val="011F43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Statistical Inference</a:t>
            </a:r>
            <a:endParaRPr kumimoji="0" sz="1400" b="1" i="0" u="none" strike="noStrike" kern="0" cap="none" spc="-10" normalizeH="0" baseline="0" noProof="0">
              <a:ln>
                <a:noFill/>
              </a:ln>
              <a:solidFill>
                <a:srgbClr val="011F43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10" name="Google Shape;494;p10">
            <a:extLst>
              <a:ext uri="{FF2B5EF4-FFF2-40B4-BE49-F238E27FC236}">
                <a16:creationId xmlns:a16="http://schemas.microsoft.com/office/drawing/2014/main" id="{E8B19770-9C6C-CBD5-F867-16A64B80402E}"/>
              </a:ext>
            </a:extLst>
          </p:cNvPr>
          <p:cNvSpPr/>
          <p:nvPr/>
        </p:nvSpPr>
        <p:spPr>
          <a:xfrm>
            <a:off x="11197858" y="4896228"/>
            <a:ext cx="835294" cy="31144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4"/>
              </a:gs>
              <a:gs pos="20000">
                <a:schemeClr val="accent4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txBody>
          <a:bodyPr spcFirstLastPara="1" wrap="square" lIns="0" tIns="45720" rIns="0" bIns="45720" anchor="ctr" anchorCtr="0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1B1"/>
              </a:buClr>
              <a:buSzPts val="1000"/>
              <a:buFontTx/>
              <a:buNone/>
              <a:tabLst/>
              <a:defRPr/>
            </a:pPr>
            <a:r>
              <a:rPr kumimoji="0" lang="en" sz="1400" b="1" i="0" u="none" strike="noStrike" kern="0" cap="none" spc="-10" normalizeH="0" baseline="0" noProof="0">
                <a:ln>
                  <a:noFill/>
                </a:ln>
                <a:solidFill>
                  <a:srgbClr val="011F43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AI/ML</a:t>
            </a:r>
            <a:endParaRPr kumimoji="0" sz="1400" b="0" i="0" u="none" strike="noStrike" kern="0" cap="none" spc="-10" normalizeH="0" baseline="0" noProof="0">
              <a:ln>
                <a:noFill/>
              </a:ln>
              <a:solidFill>
                <a:srgbClr val="011F43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188;p53">
            <a:extLst>
              <a:ext uri="{FF2B5EF4-FFF2-40B4-BE49-F238E27FC236}">
                <a16:creationId xmlns:a16="http://schemas.microsoft.com/office/drawing/2014/main" id="{DF976D4A-4646-D0B9-AAFE-7EBACDD99902}"/>
              </a:ext>
            </a:extLst>
          </p:cNvPr>
          <p:cNvSpPr/>
          <p:nvPr/>
        </p:nvSpPr>
        <p:spPr>
          <a:xfrm flipH="1">
            <a:off x="0" y="1"/>
            <a:ext cx="14630400" cy="137160"/>
          </a:xfrm>
          <a:prstGeom prst="rect">
            <a:avLst/>
          </a:prstGeom>
          <a:gradFill>
            <a:gsLst>
              <a:gs pos="0">
                <a:schemeClr val="accent4"/>
              </a:gs>
              <a:gs pos="20000">
                <a:schemeClr val="accent4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txBody>
          <a:bodyPr spcFirstLastPara="1" wrap="square" lIns="91440" tIns="45720" rIns="91440" bIns="45720" anchor="ctr" anchorCtr="0">
            <a:noAutofit/>
          </a:bodyPr>
          <a:lstStyle/>
          <a:p>
            <a:pPr marL="0" marR="0" lvl="0" indent="0" algn="ctr" defTabSz="58669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  <a:tabLst/>
              <a:defRPr/>
            </a:pPr>
            <a:endParaRPr kumimoji="0" sz="368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49" grpId="0" animBg="1"/>
      <p:bldP spid="47" grpId="0" animBg="1"/>
      <p:bldP spid="7" grpId="0"/>
      <p:bldP spid="7" grpId="1"/>
      <p:bldP spid="7" grpId="2"/>
      <p:bldP spid="8" grpId="0"/>
      <p:bldP spid="8" grpId="1"/>
      <p:bldP spid="8" grpId="2"/>
      <p:bldP spid="10" grpId="0"/>
      <p:bldP spid="10" grpId="1"/>
      <p:bldP spid="10" grpId="2"/>
      <p:bldP spid="12" grpId="0"/>
      <p:bldP spid="12" grpId="1"/>
      <p:bldP spid="12" grpId="2"/>
      <p:bldP spid="13" grpId="0"/>
      <p:bldP spid="13" grpId="1"/>
      <p:bldP spid="13" grpId="2"/>
      <p:bldP spid="15" grpId="0"/>
      <p:bldP spid="15" grpId="1"/>
      <p:bldP spid="15" grpId="2"/>
      <p:bldP spid="16" grpId="0"/>
      <p:bldP spid="16" grpId="1"/>
      <p:bldP spid="16" grpId="2"/>
      <p:bldP spid="18" grpId="0"/>
      <p:bldP spid="23" grpId="0"/>
      <p:bldP spid="23" grpId="1"/>
      <p:bldP spid="23" grpId="2"/>
      <p:bldP spid="31" grpId="0"/>
      <p:bldP spid="36" grpId="0"/>
      <p:bldP spid="38" grpId="0"/>
      <p:bldP spid="39" grpId="0"/>
      <p:bldP spid="41" grpId="0"/>
      <p:bldP spid="42" grpId="0"/>
      <p:bldP spid="43" grpId="0"/>
      <p:bldP spid="44" grpId="0"/>
      <p:bldP spid="45" grpId="0"/>
      <p:bldP spid="57" grpId="0"/>
      <p:bldP spid="488" grpId="0"/>
      <p:bldP spid="489" grpId="0"/>
      <p:bldP spid="489" grpId="1"/>
      <p:bldP spid="489" grpId="2"/>
      <p:bldP spid="490" grpId="0"/>
      <p:bldP spid="492" grpId="0"/>
      <p:bldP spid="492" grpId="1"/>
      <p:bldP spid="492" grpId="2"/>
      <p:bldP spid="493" grpId="0"/>
      <p:bldP spid="493" grpId="1"/>
      <p:bldP spid="493" grpId="2"/>
      <p:bldP spid="494" grpId="0"/>
      <p:bldP spid="494" grpId="1"/>
      <p:bldP spid="494" grpId="2"/>
      <p:bldP spid="500" grpId="0"/>
      <p:bldP spid="500" grpId="1"/>
      <p:bldP spid="500" grpId="2"/>
      <p:bldP spid="502" grpId="0"/>
      <p:bldP spid="502" grpId="1"/>
      <p:bldP spid="502" grpId="2"/>
      <p:bldP spid="554" grpId="0"/>
      <p:bldP spid="554" grpId="1"/>
      <p:bldP spid="554" grpId="2"/>
      <p:bldP spid="607" grpId="0" animBg="1"/>
      <p:bldP spid="607" grpId="1" animBg="1"/>
      <p:bldP spid="607" grpId="2" animBg="1"/>
      <p:bldP spid="608" grpId="0" animBg="1"/>
      <p:bldP spid="608" grpId="1" animBg="1"/>
      <p:bldP spid="608" grpId="2" animBg="1"/>
      <p:bldP spid="610" grpId="0" animBg="1"/>
    </p:bldLst>
  </p:timing>
</p:sld>
</file>

<file path=ppt/theme/theme1.xml><?xml version="1.0" encoding="utf-8"?>
<a:theme xmlns:a="http://schemas.openxmlformats.org/drawingml/2006/main" name="Sight Machine Widescreen v1.0">
  <a:themeElements>
    <a:clrScheme name="Custom 82">
      <a:dk1>
        <a:srgbClr val="000000"/>
      </a:dk1>
      <a:lt1>
        <a:srgbClr val="FFFFFF"/>
      </a:lt1>
      <a:dk2>
        <a:srgbClr val="555555"/>
      </a:dk2>
      <a:lt2>
        <a:srgbClr val="F4F4F4"/>
      </a:lt2>
      <a:accent1>
        <a:srgbClr val="0D88F6"/>
      </a:accent1>
      <a:accent2>
        <a:srgbClr val="1C487B"/>
      </a:accent2>
      <a:accent3>
        <a:srgbClr val="011F43"/>
      </a:accent3>
      <a:accent4>
        <a:srgbClr val="00DCF8"/>
      </a:accent4>
      <a:accent5>
        <a:srgbClr val="F03140"/>
      </a:accent5>
      <a:accent6>
        <a:srgbClr val="00CE75"/>
      </a:accent6>
      <a:hlink>
        <a:srgbClr val="F03140"/>
      </a:hlink>
      <a:folHlink>
        <a:srgbClr val="F8BD0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>
        <a:noAutofit/>
      </a:bodyPr>
      <a:lstStyle>
        <a:defPPr algn="l">
          <a:defRPr sz="140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1" id="{45CB4C91-96ED-0C49-BA5C-70CA5C99232C}" vid="{7EECE70D-85AE-1841-BF8E-16B7EA94429E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362</Words>
  <Application>Microsoft Macintosh PowerPoint</Application>
  <PresentationFormat>Custom</PresentationFormat>
  <Paragraphs>88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Futura</vt:lpstr>
      <vt:lpstr>Helvetica Neue</vt:lpstr>
      <vt:lpstr>Lato</vt:lpstr>
      <vt:lpstr>Noto Sans Symbols</vt:lpstr>
      <vt:lpstr>System Font Regular</vt:lpstr>
      <vt:lpstr>Wingdings</vt:lpstr>
      <vt:lpstr>Sight Machine Widescreen v1.0</vt:lpstr>
      <vt:lpstr>Representative Industry:  Automotive Manufacturing</vt:lpstr>
      <vt:lpstr>Structure Once. Analyze Infinitely.   Unified Data Foundation Enables AI Across All Manufacturing Use Cases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Brooks King</dc:creator>
  <cp:lastModifiedBy>Brooks King</cp:lastModifiedBy>
  <cp:revision>34</cp:revision>
  <dcterms:created xsi:type="dcterms:W3CDTF">2019-10-23T14:51:34Z</dcterms:created>
  <dcterms:modified xsi:type="dcterms:W3CDTF">2025-12-23T00:37:32Z</dcterms:modified>
</cp:coreProperties>
</file>