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57" r:id="rId1"/>
  </p:sldMasterIdLst>
  <p:notesMasterIdLst>
    <p:notesMasterId r:id="rId4"/>
  </p:notesMasterIdLst>
  <p:sldIdLst>
    <p:sldId id="2147480468" r:id="rId2"/>
    <p:sldId id="2147480469" r:id="rId3"/>
  </p:sldIdLst>
  <p:sldSz cx="14630400" cy="8229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0" roundtripDataSignature="AMtx7mjKxLVROouWg7nMajpub0N31N8Ay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B0D5C2-A85C-C0ED-7D62-8E5E9AE11EDE}" name="Paul Sherer" initials="PS" userId="S::psherer@sightmachine.com::cd2589d9-a852-4c59-b66c-88173320815d" providerId="AD"/>
  <p188:author id="{91E872CA-43BB-D9ED-9407-4DFBDE3FB468}" name="Sudhir Arni" initials="SA" userId="S::sarni@sightmachine.com::fb48a688-2088-492d-ab3a-41a2a1633b0b" providerId="AD"/>
  <p188:author id="{0D2630E5-980C-BB84-FE9D-4678F1AEBCBE}" name="Guest User" initials="GU" userId="S::urn:spo:tenantanon#beb1d7f9-8e2e-4dc4-83be-190ebceb70ea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92A9C8-D269-4313-857D-3D86EB336B3F}">
  <a:tblStyle styleId="{3F92A9C8-D269-4313-857D-3D86EB336B3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105AAA6-65DA-4707-BCB8-A12AA63C21C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85" d="100"/>
          <a:sy n="85" d="100"/>
        </p:scale>
        <p:origin x="1384" y="472"/>
      </p:cViewPr>
      <p:guideLst>
        <p:guide orient="horz" pos="2166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0" Type="http://customschemas.google.com/relationships/presentationmetadata" Target="metadata"/><Relationship Id="rId115" Type="http://schemas.microsoft.com/office/2018/10/relationships/authors" Target="authors.xml"/><Relationship Id="rId114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11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5">
          <a:extLst>
            <a:ext uri="{FF2B5EF4-FFF2-40B4-BE49-F238E27FC236}">
              <a16:creationId xmlns:a16="http://schemas.microsoft.com/office/drawing/2014/main" id="{6EA7F95B-B31B-530B-32D2-201B6738C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6" name="Google Shape;5366;p3:notes">
            <a:extLst>
              <a:ext uri="{FF2B5EF4-FFF2-40B4-BE49-F238E27FC236}">
                <a16:creationId xmlns:a16="http://schemas.microsoft.com/office/drawing/2014/main" id="{0A557384-CBA8-7E66-F6AF-6C7E74DF39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7" name="Google Shape;5367;p3:notes">
            <a:extLst>
              <a:ext uri="{FF2B5EF4-FFF2-40B4-BE49-F238E27FC236}">
                <a16:creationId xmlns:a16="http://schemas.microsoft.com/office/drawing/2014/main" id="{F47D4050-6668-0BD1-8265-BBD661CFC3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30661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93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2-line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C5B6F-9EF3-6941-A817-CD75F7481413}"/>
              </a:ext>
            </a:extLst>
          </p:cNvPr>
          <p:cNvSpPr/>
          <p:nvPr userDrawn="1"/>
        </p:nvSpPr>
        <p:spPr>
          <a:xfrm>
            <a:off x="0" y="0"/>
            <a:ext cx="14630400" cy="137160"/>
          </a:xfrm>
          <a:prstGeom prst="rect">
            <a:avLst/>
          </a:prstGeom>
          <a:gradFill>
            <a:gsLst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25475-EE4D-FC81-21C2-E771C0B7F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F591C-8986-8946-7A3A-BF6C8BB2B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5EA4A-72D2-904E-8949-3A9792A7F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5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40080"/>
            <a:ext cx="14173200" cy="92485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Slide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26680" y="7777956"/>
            <a:ext cx="6240779" cy="2230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3967461" y="7777957"/>
            <a:ext cx="434339" cy="2230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67" b="1">
                <a:solidFill>
                  <a:schemeClr val="accent1"/>
                </a:solidFill>
              </a:defRPr>
            </a:lvl1pPr>
          </a:lstStyle>
          <a:p>
            <a:fld id="{48E5EA4A-72D2-904E-8949-3A9792A7F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6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</p:sldLayoutIdLst>
  <p:hf hdr="0" ftr="0" dt="0"/>
  <p:txStyles>
    <p:titleStyle>
      <a:lvl1pPr algn="ctr" defTabSz="1083655" rtl="0" eaLnBrk="1" latinLnBrk="0" hangingPunct="1">
        <a:lnSpc>
          <a:spcPct val="85000"/>
        </a:lnSpc>
        <a:spcBef>
          <a:spcPct val="0"/>
        </a:spcBef>
        <a:buNone/>
        <a:defRPr sz="3200" b="1" kern="1200" spc="-143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1083655" rtl="0" eaLnBrk="1" latinLnBrk="0" hangingPunct="1">
        <a:lnSpc>
          <a:spcPct val="100000"/>
        </a:lnSpc>
        <a:spcBef>
          <a:spcPts val="1800"/>
        </a:spcBef>
        <a:spcAft>
          <a:spcPts val="400"/>
        </a:spcAft>
        <a:buFont typeface="Arial"/>
        <a:buNone/>
        <a:defRPr sz="2200" b="1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  <a:lvl2pPr marL="0" indent="0" algn="l" defTabSz="1083655" rtl="0" eaLnBrk="1" latinLnBrk="0" hangingPunct="1">
        <a:lnSpc>
          <a:spcPct val="100000"/>
        </a:lnSpc>
        <a:spcBef>
          <a:spcPts val="1800"/>
        </a:spcBef>
        <a:spcAft>
          <a:spcPts val="400"/>
        </a:spcAft>
        <a:buClr>
          <a:srgbClr val="0D88F6"/>
        </a:buClr>
        <a:buFont typeface="Wingdings" charset="2"/>
        <a:buNone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228600" indent="-228600" algn="l" defTabSz="10836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marL="457200" indent="-228600" algn="l" defTabSz="10836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System Font Regular"/>
        <a:buChar char="–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914400" indent="-228600" algn="l" defTabSz="10836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System Font Regular"/>
        <a:buChar char="–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2980050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6pPr>
      <a:lvl7pPr marL="3521878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7pPr>
      <a:lvl8pPr marL="4063705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8pPr>
      <a:lvl9pPr marL="4605533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1pPr>
      <a:lvl2pPr marL="541828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2pPr>
      <a:lvl3pPr marL="1083655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3pPr>
      <a:lvl4pPr marL="1625482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4pPr>
      <a:lvl5pPr marL="2167309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5pPr>
      <a:lvl6pPr marL="2709137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6pPr>
      <a:lvl7pPr marL="3250964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7pPr>
      <a:lvl8pPr marL="3792792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8pPr>
      <a:lvl9pPr marL="4334620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pos="9072">
          <p15:clr>
            <a:srgbClr val="F26B43"/>
          </p15:clr>
        </p15:guide>
        <p15:guide id="3" orient="horz" pos="5040">
          <p15:clr>
            <a:srgbClr val="F26B43"/>
          </p15:clr>
        </p15:guide>
        <p15:guide id="4" orient="horz" pos="144">
          <p15:clr>
            <a:srgbClr val="F26B43"/>
          </p15:clr>
        </p15:guide>
        <p15:guide id="5" pos="4608">
          <p15:clr>
            <a:srgbClr val="F26B43"/>
          </p15:clr>
        </p15:guide>
        <p15:guide id="6" pos="4536">
          <p15:clr>
            <a:srgbClr val="F26B43"/>
          </p15:clr>
        </p15:guide>
        <p15:guide id="7" pos="4680">
          <p15:clr>
            <a:srgbClr val="F26B43"/>
          </p15:clr>
        </p15:guide>
        <p15:guide id="8" pos="4464">
          <p15:clr>
            <a:srgbClr val="F26B43"/>
          </p15:clr>
        </p15:guide>
        <p15:guide id="9" pos="4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8">
          <a:extLst>
            <a:ext uri="{FF2B5EF4-FFF2-40B4-BE49-F238E27FC236}">
              <a16:creationId xmlns:a16="http://schemas.microsoft.com/office/drawing/2014/main" id="{D17B9149-81EC-A228-E548-24585BB93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9CE7BF9-DACF-D95F-83BD-D94D75E8CD4B}"/>
              </a:ext>
            </a:extLst>
          </p:cNvPr>
          <p:cNvPicPr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4" r="17912"/>
          <a:stretch/>
        </p:blipFill>
        <p:spPr>
          <a:xfrm>
            <a:off x="4937760" y="2079536"/>
            <a:ext cx="4754880" cy="4754880"/>
          </a:xfrm>
          <a:prstGeom prst="ellipse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035FEBA-3D9D-3C0F-3C8D-EAD4D8F7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gradFill>
                  <a:gsLst>
                    <a:gs pos="0">
                      <a:schemeClr val="accent4"/>
                    </a:gs>
                    <a:gs pos="100000">
                      <a:schemeClr val="accent1"/>
                    </a:gs>
                  </a:gsLst>
                  <a:lin ang="0" scaled="0"/>
                </a:gradFill>
                <a:sym typeface="Lato"/>
              </a:rPr>
              <a:t>Representative Industry: </a:t>
            </a:r>
            <a:br>
              <a:rPr lang="en-US">
                <a:gradFill>
                  <a:gsLst>
                    <a:gs pos="0">
                      <a:schemeClr val="accent4"/>
                    </a:gs>
                    <a:gs pos="100000">
                      <a:schemeClr val="accent1"/>
                    </a:gs>
                  </a:gsLst>
                  <a:lin ang="0" scaled="0"/>
                </a:gradFill>
                <a:sym typeface="Lato"/>
              </a:rPr>
            </a:br>
            <a:r>
              <a:rPr lang="en-US">
                <a:sym typeface="Lato"/>
              </a:rPr>
              <a:t>Food Manufacturing</a:t>
            </a:r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EBB02C-972C-D51A-BC00-2D55BEF4F9AF}"/>
              </a:ext>
            </a:extLst>
          </p:cNvPr>
          <p:cNvSpPr txBox="1"/>
          <p:nvPr/>
        </p:nvSpPr>
        <p:spPr>
          <a:xfrm>
            <a:off x="9529414" y="6462385"/>
            <a:ext cx="3528612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defTabSz="492919" hangingPunct="0">
              <a:spcAft>
                <a:spcPts val="200"/>
              </a:spcAft>
              <a:buClrTx/>
              <a:defRPr/>
            </a:pPr>
            <a:r>
              <a:rPr lang="en-US" sz="1200" b="1">
                <a:solidFill>
                  <a:srgbClr val="0D88F6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Visualize &amp; Analyze</a:t>
            </a:r>
          </a:p>
          <a:p>
            <a:pPr defTabSz="492919" hangingPunct="0">
              <a:spcAft>
                <a:spcPts val="300"/>
              </a:spcAft>
              <a:buClrTx/>
              <a:defRPr/>
            </a:pP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</a:rPr>
              <a:t>Optimize Line Speed </a:t>
            </a:r>
            <a:b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</a:rPr>
              <a:t>for Stability and Yield </a:t>
            </a:r>
          </a:p>
          <a:p>
            <a:pPr defTabSz="492919" hangingPunct="0">
              <a:buClrTx/>
              <a:defRPr/>
            </a:pPr>
            <a: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best line speeds by SKU. </a:t>
            </a:r>
            <a:b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opportunities to increase line speed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631B5-0B1C-F478-5374-02F127F08D7D}"/>
              </a:ext>
            </a:extLst>
          </p:cNvPr>
          <p:cNvSpPr txBox="1"/>
          <p:nvPr/>
        </p:nvSpPr>
        <p:spPr>
          <a:xfrm>
            <a:off x="10710478" y="3449211"/>
            <a:ext cx="3166615" cy="1157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defTabSz="492919" hangingPunct="0">
              <a:spcAft>
                <a:spcPts val="200"/>
              </a:spcAft>
              <a:buClrTx/>
              <a:defRPr/>
            </a:pPr>
            <a:r>
              <a:rPr lang="en-US" sz="1200" b="1">
                <a:solidFill>
                  <a:srgbClr val="00DCF8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AI Application</a:t>
            </a:r>
          </a:p>
          <a:p>
            <a:pPr defTabSz="492919" hangingPunct="0">
              <a:spcAft>
                <a:spcPts val="300"/>
              </a:spcAft>
              <a:buClrTx/>
              <a:defRPr/>
            </a:pP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</a:rPr>
              <a:t>Dynamic Recommendations</a:t>
            </a:r>
          </a:p>
          <a:p>
            <a:pPr defTabSz="492919" hangingPunct="0">
              <a:buClrTx/>
              <a:defRPr/>
            </a:pPr>
            <a: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production parameters to match raw material and environmental conditions</a:t>
            </a:r>
          </a:p>
          <a:p>
            <a:pPr marL="182880" indent="-182880" algn="l">
              <a:buClr>
                <a:srgbClr val="0D88F6"/>
              </a:buClr>
              <a:buFont typeface="Arial" panose="020B0604020202020204" pitchFamily="34" charset="0"/>
              <a:buChar char="•"/>
              <a:defRPr/>
            </a:pPr>
            <a:endParaRPr lang="en-US" sz="120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D07DE-755F-1FDE-847B-80D583E39A01}"/>
              </a:ext>
            </a:extLst>
          </p:cNvPr>
          <p:cNvSpPr txBox="1"/>
          <p:nvPr/>
        </p:nvSpPr>
        <p:spPr>
          <a:xfrm>
            <a:off x="1064653" y="4049145"/>
            <a:ext cx="3192824" cy="1157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defTabSz="492919" hangingPunct="0">
              <a:spcAft>
                <a:spcPts val="200"/>
              </a:spcAft>
              <a:buClrTx/>
              <a:defRPr/>
            </a:pPr>
            <a:r>
              <a:rPr lang="en-US" sz="1200" b="1">
                <a:solidFill>
                  <a:srgbClr val="00DCF8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AI Application</a:t>
            </a:r>
          </a:p>
          <a:p>
            <a:pPr defTabSz="492919" hangingPunct="0">
              <a:spcAft>
                <a:spcPts val="300"/>
              </a:spcAft>
              <a:buClrTx/>
              <a:defRPr/>
            </a:pP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</a:rPr>
              <a:t>Root Cause of Yield Losses</a:t>
            </a:r>
          </a:p>
          <a:p>
            <a:pPr defTabSz="492919" hangingPunct="0">
              <a:buClrTx/>
              <a:defRPr/>
            </a:pPr>
            <a: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from thousands of parameters which are causal for real-time RCA of yield losses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86BAD-67CC-BDE6-FD3B-2D609D86C0F9}"/>
              </a:ext>
            </a:extLst>
          </p:cNvPr>
          <p:cNvSpPr txBox="1"/>
          <p:nvPr/>
        </p:nvSpPr>
        <p:spPr>
          <a:xfrm>
            <a:off x="9965777" y="2008412"/>
            <a:ext cx="3320070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defTabSz="492919" hangingPunct="0">
              <a:spcAft>
                <a:spcPts val="200"/>
              </a:spcAft>
              <a:buClrTx/>
              <a:defRPr/>
            </a:pPr>
            <a:r>
              <a:rPr lang="en-US" sz="1200" b="1">
                <a:solidFill>
                  <a:srgbClr val="0D88F6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Visualize &amp; Analyze</a:t>
            </a:r>
          </a:p>
          <a:p>
            <a:pPr defTabSz="492919" hangingPunct="0">
              <a:spcAft>
                <a:spcPts val="300"/>
              </a:spcAft>
              <a:buClrTx/>
              <a:defRPr/>
            </a:pP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</a:rPr>
              <a:t>Overfilling</a:t>
            </a:r>
          </a:p>
          <a:p>
            <a:pPr defTabSz="492919" hangingPunct="0">
              <a:buClrTx/>
              <a:defRPr/>
            </a:pPr>
            <a: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real-time feedback on filling accuracy and management of packaging 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21832-C064-6846-D213-5E8C77FB7F6B}"/>
              </a:ext>
            </a:extLst>
          </p:cNvPr>
          <p:cNvSpPr txBox="1"/>
          <p:nvPr/>
        </p:nvSpPr>
        <p:spPr>
          <a:xfrm>
            <a:off x="2096094" y="5889728"/>
            <a:ext cx="3192824" cy="1384995"/>
          </a:xfrm>
          <a:prstGeom prst="rect">
            <a:avLst/>
          </a:prstGeom>
          <a:noFill/>
          <a:ln w="31750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defTabSz="492919" hangingPunct="0">
              <a:spcAft>
                <a:spcPts val="200"/>
              </a:spcAft>
              <a:buClrTx/>
              <a:defRPr/>
            </a:pPr>
            <a:r>
              <a:rPr lang="en-US" sz="1200" b="1">
                <a:solidFill>
                  <a:srgbClr val="0D88F6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Visualize &amp; Analyze</a:t>
            </a:r>
          </a:p>
          <a:p>
            <a:pPr defTabSz="492919" hangingPunct="0">
              <a:spcAft>
                <a:spcPts val="300"/>
              </a:spcAft>
              <a:buClrTx/>
              <a:defRPr/>
            </a:pP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</a:rPr>
              <a:t>Efficiency by SKU </a:t>
            </a:r>
          </a:p>
          <a:p>
            <a:pPr defTabSz="492919" hangingPunct="0">
              <a:buClrTx/>
              <a:defRPr/>
            </a:pPr>
            <a: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cost, energy information by SKU, and optimize plant production </a:t>
            </a: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  <a:p>
            <a:pPr marL="0" marR="0" lvl="0" indent="0" algn="l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utura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3A69751-3C1B-1ACF-E5EE-8F323129A4F3}"/>
              </a:ext>
            </a:extLst>
          </p:cNvPr>
          <p:cNvSpPr/>
          <p:nvPr/>
        </p:nvSpPr>
        <p:spPr>
          <a:xfrm>
            <a:off x="5695484" y="4358174"/>
            <a:ext cx="106878" cy="106878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Futura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8C4B0E-A812-943D-4485-D515DE7205ED}"/>
              </a:ext>
            </a:extLst>
          </p:cNvPr>
          <p:cNvCxnSpPr>
            <a:cxnSpLocks/>
          </p:cNvCxnSpPr>
          <p:nvPr/>
        </p:nvCxnSpPr>
        <p:spPr>
          <a:xfrm>
            <a:off x="4095949" y="4411613"/>
            <a:ext cx="1599535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A98E0DEA-B491-F45C-A4EC-CD724E5A70A9}"/>
              </a:ext>
            </a:extLst>
          </p:cNvPr>
          <p:cNvCxnSpPr>
            <a:cxnSpLocks/>
            <a:stCxn id="12" idx="0"/>
          </p:cNvCxnSpPr>
          <p:nvPr/>
        </p:nvCxnSpPr>
        <p:spPr>
          <a:xfrm rot="5400000" flipH="1" flipV="1">
            <a:off x="8904339" y="2186840"/>
            <a:ext cx="748427" cy="1077376"/>
          </a:xfrm>
          <a:prstGeom prst="bentConnector2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C11D839-E2C1-57DC-BC86-083EEACAAE6C}"/>
              </a:ext>
            </a:extLst>
          </p:cNvPr>
          <p:cNvSpPr/>
          <p:nvPr/>
        </p:nvSpPr>
        <p:spPr>
          <a:xfrm>
            <a:off x="9107747" y="3758807"/>
            <a:ext cx="106878" cy="106878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Futura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DE0521-ADBC-42F1-AEE4-19C6ECC35768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9214625" y="3812246"/>
            <a:ext cx="1319739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117A3BD-F7C8-2AFE-00AB-5604D17BC26E}"/>
              </a:ext>
            </a:extLst>
          </p:cNvPr>
          <p:cNvSpPr txBox="1"/>
          <p:nvPr/>
        </p:nvSpPr>
        <p:spPr>
          <a:xfrm>
            <a:off x="2350583" y="2208562"/>
            <a:ext cx="2415911" cy="1157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defTabSz="492919" hangingPunct="0">
              <a:spcAft>
                <a:spcPts val="200"/>
              </a:spcAft>
              <a:buClrTx/>
              <a:defRPr/>
            </a:pPr>
            <a:r>
              <a:rPr lang="en-US" sz="1200" b="1">
                <a:solidFill>
                  <a:srgbClr val="0D88F6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Visualize &amp; Analyze</a:t>
            </a:r>
          </a:p>
          <a:p>
            <a:pPr defTabSz="492919" hangingPunct="0">
              <a:spcAft>
                <a:spcPts val="300"/>
              </a:spcAft>
              <a:buClrTx/>
              <a:defRPr/>
            </a:pP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</a:rPr>
              <a:t>Loss Trees</a:t>
            </a:r>
          </a:p>
          <a:p>
            <a:pPr defTabSz="492919" hangingPunct="0">
              <a:buClrTx/>
              <a:defRPr/>
            </a:pPr>
            <a: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where losses are occurring in both process areas and packaging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30042FA-1801-733E-3A8A-660657CBA1D8}"/>
              </a:ext>
            </a:extLst>
          </p:cNvPr>
          <p:cNvSpPr/>
          <p:nvPr/>
        </p:nvSpPr>
        <p:spPr>
          <a:xfrm>
            <a:off x="5871986" y="2504256"/>
            <a:ext cx="106878" cy="106878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Futura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51A186-B6F7-80F9-E704-4472FCF6D303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645645" y="2557695"/>
            <a:ext cx="2226341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3478BC06-E7D0-CDBA-13A9-361D2B5910C4}"/>
              </a:ext>
            </a:extLst>
          </p:cNvPr>
          <p:cNvCxnSpPr>
            <a:cxnSpLocks/>
            <a:stCxn id="21" idx="2"/>
          </p:cNvCxnSpPr>
          <p:nvPr/>
        </p:nvCxnSpPr>
        <p:spPr>
          <a:xfrm rot="5400000">
            <a:off x="4624255" y="4989550"/>
            <a:ext cx="720478" cy="1776916"/>
          </a:xfrm>
          <a:prstGeom prst="bentConnector2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66238C4-3504-AA41-0919-A58F155745B7}"/>
              </a:ext>
            </a:extLst>
          </p:cNvPr>
          <p:cNvSpPr txBox="1"/>
          <p:nvPr/>
        </p:nvSpPr>
        <p:spPr>
          <a:xfrm>
            <a:off x="10374206" y="4872680"/>
            <a:ext cx="2681850" cy="1157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defTabSz="492919" hangingPunct="0">
              <a:spcAft>
                <a:spcPts val="200"/>
              </a:spcAft>
              <a:buClrTx/>
              <a:defRPr/>
            </a:pPr>
            <a:r>
              <a:rPr lang="en-US" sz="1200" b="1">
                <a:solidFill>
                  <a:srgbClr val="00DCF8"/>
                </a:solidFill>
                <a:latin typeface="Arial" panose="020B0604020202020204" pitchFamily="34" charset="0"/>
                <a:cs typeface="Arial" panose="020B0604020202020204" pitchFamily="34" charset="0"/>
                <a:sym typeface="Futura"/>
              </a:rPr>
              <a:t>Edge Infrastructure</a:t>
            </a:r>
          </a:p>
          <a:p>
            <a:pPr defTabSz="492919" hangingPunct="0">
              <a:spcAft>
                <a:spcPts val="300"/>
              </a:spcAft>
              <a:buClrTx/>
              <a:defRPr/>
            </a:pPr>
            <a:r>
              <a:rPr lang="en-US" sz="1800" b="1" spc="-50">
                <a:latin typeface="Arial" panose="020B0604020202020204" pitchFamily="34" charset="0"/>
                <a:cs typeface="Arial" panose="020B0604020202020204" pitchFamily="34" charset="0"/>
              </a:rPr>
              <a:t>IoT Operations</a:t>
            </a:r>
          </a:p>
          <a:p>
            <a:pPr defTabSz="492919" hangingPunct="0">
              <a:buClrTx/>
              <a:defRPr/>
            </a:pPr>
            <a:r>
              <a:rPr lang="en-US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IoT Operations as key infrastructure element for edge architecture</a:t>
            </a:r>
          </a:p>
          <a:p>
            <a:pPr marL="182880" indent="-182880" algn="l">
              <a:buClr>
                <a:srgbClr val="0D88F6"/>
              </a:buClr>
              <a:buFont typeface="Arial" panose="020B0604020202020204" pitchFamily="34" charset="0"/>
              <a:buChar char="•"/>
              <a:defRPr/>
            </a:pPr>
            <a:endParaRPr lang="en-US" sz="120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D86B52-0277-E503-331B-F48D0C488559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8823450" y="4979591"/>
            <a:ext cx="1319739" cy="0"/>
          </a:xfrm>
          <a:prstGeom prst="straightConnector1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F4F751A-42D5-B3FB-EB60-5008BB92911A}"/>
              </a:ext>
            </a:extLst>
          </p:cNvPr>
          <p:cNvSpPr/>
          <p:nvPr/>
        </p:nvSpPr>
        <p:spPr>
          <a:xfrm>
            <a:off x="5819513" y="5410891"/>
            <a:ext cx="106878" cy="10687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20449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Futura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4BC9FAE-81B0-B662-EAD2-1DCDBC9199E6}"/>
              </a:ext>
            </a:extLst>
          </p:cNvPr>
          <p:cNvSpPr/>
          <p:nvPr/>
        </p:nvSpPr>
        <p:spPr>
          <a:xfrm>
            <a:off x="8686425" y="3099741"/>
            <a:ext cx="106878" cy="10687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20449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Futura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7D20F21-3ABC-61B1-0161-175E6F29AA7D}"/>
              </a:ext>
            </a:extLst>
          </p:cNvPr>
          <p:cNvSpPr/>
          <p:nvPr/>
        </p:nvSpPr>
        <p:spPr>
          <a:xfrm>
            <a:off x="8716572" y="4926152"/>
            <a:ext cx="106878" cy="106878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Futura"/>
            </a:endParaRP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10A0587E-12F8-87D5-C6AB-BC889ACDC476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15680" y="5794173"/>
            <a:ext cx="1018262" cy="509600"/>
          </a:xfrm>
          <a:prstGeom prst="bentConnector2">
            <a:avLst/>
          </a:prstGeom>
          <a:ln w="12700" cap="rnd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9C3E16E-FC9B-0C51-2124-3EFE69583CB3}"/>
              </a:ext>
            </a:extLst>
          </p:cNvPr>
          <p:cNvSpPr/>
          <p:nvPr/>
        </p:nvSpPr>
        <p:spPr>
          <a:xfrm>
            <a:off x="8716572" y="5432964"/>
            <a:ext cx="106878" cy="10687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20449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929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61809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3"/>
            </a:gs>
            <a:gs pos="100000">
              <a:schemeClr val="tx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>
            <a:extLst>
              <a:ext uri="{FF2B5EF4-FFF2-40B4-BE49-F238E27FC236}">
                <a16:creationId xmlns:a16="http://schemas.microsoft.com/office/drawing/2014/main" id="{F430FFFE-B33F-F834-C39D-5F301EBAE359}"/>
              </a:ext>
            </a:extLst>
          </p:cNvPr>
          <p:cNvSpPr>
            <a:spLocks noChangeAspect="1"/>
          </p:cNvSpPr>
          <p:nvPr/>
        </p:nvSpPr>
        <p:spPr>
          <a:xfrm>
            <a:off x="0" y="-2618"/>
            <a:ext cx="16714852" cy="8232219"/>
          </a:xfrm>
          <a:custGeom>
            <a:avLst/>
            <a:gdLst>
              <a:gd name="connsiteX0" fmla="*/ 0 w 16714852"/>
              <a:gd name="connsiteY0" fmla="*/ 0 h 8232219"/>
              <a:gd name="connsiteX1" fmla="*/ 8780116 w 16714852"/>
              <a:gd name="connsiteY1" fmla="*/ 0 h 8232219"/>
              <a:gd name="connsiteX2" fmla="*/ 8797876 w 16714852"/>
              <a:gd name="connsiteY2" fmla="*/ 0 h 8232219"/>
              <a:gd name="connsiteX3" fmla="*/ 16592040 w 16714852"/>
              <a:gd name="connsiteY3" fmla="*/ 0 h 8232219"/>
              <a:gd name="connsiteX4" fmla="*/ 16651888 w 16714852"/>
              <a:gd name="connsiteY4" fmla="*/ 471005 h 8232219"/>
              <a:gd name="connsiteX5" fmla="*/ 16714852 w 16714852"/>
              <a:gd name="connsiteY5" fmla="*/ 1717876 h 8232219"/>
              <a:gd name="connsiteX6" fmla="*/ 14980244 w 16714852"/>
              <a:gd name="connsiteY6" fmla="*/ 7990292 h 8232219"/>
              <a:gd name="connsiteX7" fmla="*/ 14829036 w 16714852"/>
              <a:gd name="connsiteY7" fmla="*/ 8232219 h 8232219"/>
              <a:gd name="connsiteX8" fmla="*/ 0 w 16714852"/>
              <a:gd name="connsiteY8" fmla="*/ 8232219 h 823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4852" h="8232219">
                <a:moveTo>
                  <a:pt x="0" y="0"/>
                </a:moveTo>
                <a:lnTo>
                  <a:pt x="8780116" y="0"/>
                </a:lnTo>
                <a:lnTo>
                  <a:pt x="8797876" y="0"/>
                </a:lnTo>
                <a:lnTo>
                  <a:pt x="16592040" y="0"/>
                </a:lnTo>
                <a:lnTo>
                  <a:pt x="16651888" y="471005"/>
                </a:lnTo>
                <a:cubicBezTo>
                  <a:pt x="16693520" y="880966"/>
                  <a:pt x="16714852" y="1296931"/>
                  <a:pt x="16714852" y="1717876"/>
                </a:cubicBezTo>
                <a:cubicBezTo>
                  <a:pt x="16714852" y="4011702"/>
                  <a:pt x="16081544" y="6157611"/>
                  <a:pt x="14980244" y="7990292"/>
                </a:cubicBezTo>
                <a:lnTo>
                  <a:pt x="14829036" y="8232219"/>
                </a:lnTo>
                <a:lnTo>
                  <a:pt x="0" y="823221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>
                  <a:alpha val="1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Tx/>
              <a:buNone/>
              <a:tabLst/>
              <a:defRPr/>
            </a:pPr>
            <a:endParaRPr kumimoji="0" lang="en-US" sz="36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61DABD4-4A7D-3C5E-F5E1-31F40F623CF9}"/>
              </a:ext>
            </a:extLst>
          </p:cNvPr>
          <p:cNvSpPr>
            <a:spLocks noChangeAspect="1"/>
          </p:cNvSpPr>
          <p:nvPr/>
        </p:nvSpPr>
        <p:spPr>
          <a:xfrm>
            <a:off x="0" y="-2619"/>
            <a:ext cx="8842458" cy="8232218"/>
          </a:xfrm>
          <a:custGeom>
            <a:avLst/>
            <a:gdLst>
              <a:gd name="connsiteX0" fmla="*/ 0 w 8842458"/>
              <a:gd name="connsiteY0" fmla="*/ 0 h 8232218"/>
              <a:gd name="connsiteX1" fmla="*/ 8788388 w 8842458"/>
              <a:gd name="connsiteY1" fmla="*/ 0 h 8232218"/>
              <a:gd name="connsiteX2" fmla="*/ 8827536 w 8842458"/>
              <a:gd name="connsiteY2" fmla="*/ 514813 h 8232218"/>
              <a:gd name="connsiteX3" fmla="*/ 8842458 w 8842458"/>
              <a:gd name="connsiteY3" fmla="*/ 1104981 h 8232218"/>
              <a:gd name="connsiteX4" fmla="*/ 6396389 w 8842458"/>
              <a:gd name="connsiteY4" fmla="*/ 8185477 h 8232218"/>
              <a:gd name="connsiteX5" fmla="*/ 6358107 w 8842458"/>
              <a:gd name="connsiteY5" fmla="*/ 8232218 h 8232218"/>
              <a:gd name="connsiteX6" fmla="*/ 0 w 8842458"/>
              <a:gd name="connsiteY6" fmla="*/ 8232218 h 823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2458" h="8232218">
                <a:moveTo>
                  <a:pt x="0" y="0"/>
                </a:moveTo>
                <a:lnTo>
                  <a:pt x="8788388" y="0"/>
                </a:lnTo>
                <a:lnTo>
                  <a:pt x="8827536" y="514813"/>
                </a:lnTo>
                <a:cubicBezTo>
                  <a:pt x="8837444" y="710285"/>
                  <a:pt x="8842458" y="907047"/>
                  <a:pt x="8842458" y="1104981"/>
                </a:cubicBezTo>
                <a:cubicBezTo>
                  <a:pt x="8842458" y="3777083"/>
                  <a:pt x="7928607" y="6235743"/>
                  <a:pt x="6396389" y="8185477"/>
                </a:cubicBezTo>
                <a:lnTo>
                  <a:pt x="6358107" y="8232218"/>
                </a:lnTo>
                <a:lnTo>
                  <a:pt x="0" y="8232218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2">
                  <a:alpha val="1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Tx/>
              <a:buNone/>
              <a:tabLst/>
              <a:defRPr/>
            </a:pPr>
            <a:endParaRPr kumimoji="0" lang="en-US" sz="36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F0C2D340-F183-5708-BF75-A1C603631A8F}"/>
              </a:ext>
            </a:extLst>
          </p:cNvPr>
          <p:cNvSpPr>
            <a:spLocks noChangeAspect="1"/>
          </p:cNvSpPr>
          <p:nvPr/>
        </p:nvSpPr>
        <p:spPr>
          <a:xfrm>
            <a:off x="0" y="-2619"/>
            <a:ext cx="5103817" cy="8232218"/>
          </a:xfrm>
          <a:custGeom>
            <a:avLst/>
            <a:gdLst>
              <a:gd name="connsiteX0" fmla="*/ 0 w 5103817"/>
              <a:gd name="connsiteY0" fmla="*/ 0 h 8232218"/>
              <a:gd name="connsiteX1" fmla="*/ 5024821 w 5103817"/>
              <a:gd name="connsiteY1" fmla="*/ 0 h 8232218"/>
              <a:gd name="connsiteX2" fmla="*/ 5063319 w 5103817"/>
              <a:gd name="connsiteY2" fmla="*/ 302962 h 8232218"/>
              <a:gd name="connsiteX3" fmla="*/ 5103817 w 5103817"/>
              <a:gd name="connsiteY3" fmla="*/ 1104980 h 8232218"/>
              <a:gd name="connsiteX4" fmla="*/ 574410 w 5103817"/>
              <a:gd name="connsiteY4" fmla="*/ 8216416 h 8232218"/>
              <a:gd name="connsiteX5" fmla="*/ 538881 w 5103817"/>
              <a:gd name="connsiteY5" fmla="*/ 8232218 h 8232218"/>
              <a:gd name="connsiteX6" fmla="*/ 0 w 5103817"/>
              <a:gd name="connsiteY6" fmla="*/ 8232218 h 823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817" h="8232218">
                <a:moveTo>
                  <a:pt x="0" y="0"/>
                </a:moveTo>
                <a:lnTo>
                  <a:pt x="5024821" y="0"/>
                </a:lnTo>
                <a:lnTo>
                  <a:pt x="5063319" y="302962"/>
                </a:lnTo>
                <a:cubicBezTo>
                  <a:pt x="5090099" y="566659"/>
                  <a:pt x="5103817" y="834218"/>
                  <a:pt x="5103817" y="1104980"/>
                </a:cubicBezTo>
                <a:cubicBezTo>
                  <a:pt x="5103817" y="4252597"/>
                  <a:pt x="3249885" y="6967206"/>
                  <a:pt x="574410" y="8216416"/>
                </a:cubicBezTo>
                <a:lnTo>
                  <a:pt x="538881" y="8232218"/>
                </a:lnTo>
                <a:lnTo>
                  <a:pt x="0" y="8232218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2">
                  <a:alpha val="1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Tx/>
              <a:buNone/>
              <a:tabLst/>
              <a:defRPr/>
            </a:pPr>
            <a:endParaRPr kumimoji="0" lang="en-US" sz="36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487" name="Google Shape;487;p10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/>
            <a:r>
              <a:rPr lang="en-US" dirty="0">
                <a:gradFill>
                  <a:gsLst>
                    <a:gs pos="0">
                      <a:schemeClr val="accent4"/>
                    </a:gs>
                    <a:gs pos="100000">
                      <a:schemeClr val="accent1"/>
                    </a:gs>
                  </a:gsLst>
                  <a:lin ang="0" scaled="0"/>
                </a:gradFill>
              </a:rPr>
              <a:t>Structure Once. Analyze Infinitely.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Unified Data Foundation Enables AI Across All Manufacturing Use Cases </a:t>
            </a:r>
          </a:p>
        </p:txBody>
      </p:sp>
      <p:graphicFrame>
        <p:nvGraphicFramePr>
          <p:cNvPr id="491" name="Google Shape;491;p10"/>
          <p:cNvGraphicFramePr/>
          <p:nvPr/>
        </p:nvGraphicFramePr>
        <p:xfrm>
          <a:off x="233916" y="2021306"/>
          <a:ext cx="14167884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38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61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62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lang="en-US" sz="14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Visibility</a:t>
                      </a:r>
                      <a:endParaRPr sz="14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cap="none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happening?</a:t>
                      </a:r>
                      <a:endParaRPr sz="1100" b="0" i="0" u="none" strike="noStrike" cap="none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R="1828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Variation</a:t>
                      </a:r>
                      <a:endParaRPr sz="14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kern="1200" cap="none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changing?</a:t>
                      </a:r>
                      <a:endParaRPr sz="1100" b="0" i="0" u="none" strike="noStrike" kern="1200" cap="none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R="1828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Cause</a:t>
                      </a:r>
                      <a:endParaRPr lang="en-US" sz="1400" u="none" strike="noStrike" cap="none" dirty="0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-US" sz="1100" b="0" i="0" u="none" strike="noStrike" kern="1200" cap="none" dirty="0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the cause?</a:t>
                      </a:r>
                      <a:endParaRPr lang="en-US" sz="1100" b="0" i="0" u="none" strike="noStrike" kern="1200" cap="none" dirty="0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R="1828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Rule</a:t>
                      </a:r>
                      <a:endParaRPr sz="14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kern="1200" cap="none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What’s the rule/recipe?</a:t>
                      </a:r>
                      <a:endParaRPr sz="1100" b="0" i="0" u="none" strike="noStrike" kern="1200" cap="none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Prediction</a:t>
                      </a:r>
                      <a:endParaRPr sz="14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kern="1200" cap="none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will happen?</a:t>
                      </a:r>
                      <a:endParaRPr sz="1100" b="0" i="0" u="none" strike="noStrike" kern="1200" cap="none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Prescription</a:t>
                      </a:r>
                      <a:endParaRPr sz="1400" u="none" strike="noStrike" cap="none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kern="1200" cap="none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steps to take now?</a:t>
                      </a:r>
                      <a:endParaRPr sz="1100" b="0" i="0" u="none" strike="noStrike" kern="1200" cap="none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6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Optimization</a:t>
                      </a:r>
                      <a:endParaRPr sz="1400" u="none" strike="noStrike" cap="none" dirty="0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900"/>
                        <a:buFont typeface="Noto Sans Symbols"/>
                        <a:buNone/>
                      </a:pPr>
                      <a:r>
                        <a:rPr lang="en" sz="1100" b="0" i="0" u="none" strike="noStrike" cap="none" spc="-20" baseline="0" dirty="0"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 to optimize the system?</a:t>
                      </a:r>
                      <a:endParaRPr sz="1100" b="0" i="0" u="none" strike="noStrike" cap="none" spc="-20" baseline="0" dirty="0"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137160" marR="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4A60AB6D-C2A3-1876-E5CA-82227CA4A324}"/>
              </a:ext>
            </a:extLst>
          </p:cNvPr>
          <p:cNvGrpSpPr/>
          <p:nvPr/>
        </p:nvGrpSpPr>
        <p:grpSpPr>
          <a:xfrm>
            <a:off x="3250601" y="2065944"/>
            <a:ext cx="9297680" cy="5463540"/>
            <a:chOff x="3250601" y="1731795"/>
            <a:chExt cx="9297680" cy="513600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0B399D-3F9B-171A-F10B-2B3F6BCE42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48281" y="1731795"/>
              <a:ext cx="0" cy="513600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68DF6E-02C4-4F1C-AD7B-35AF37F36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9209" y="1731795"/>
              <a:ext cx="0" cy="513600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108C76F-7BEC-F0E4-D6AA-A41B16DB9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8745" y="1731795"/>
              <a:ext cx="0" cy="513600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416F57-10C3-5C28-C794-EBA5313FB7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0137" y="1731795"/>
              <a:ext cx="0" cy="513600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6D226D9-4D26-C4D4-5743-C59E7B859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9673" y="1731795"/>
              <a:ext cx="0" cy="5136002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84E983B-192A-1BF2-3079-B059B1D2B0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0601" y="1731795"/>
              <a:ext cx="0" cy="5136002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77E7551-97CE-D807-1DE0-7B6FA8C9D16A}"/>
              </a:ext>
            </a:extLst>
          </p:cNvPr>
          <p:cNvGrpSpPr/>
          <p:nvPr/>
        </p:nvGrpSpPr>
        <p:grpSpPr>
          <a:xfrm>
            <a:off x="1485900" y="2566687"/>
            <a:ext cx="12931065" cy="4962797"/>
            <a:chOff x="1234440" y="1905000"/>
            <a:chExt cx="13182525" cy="496279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8C8696D-84E8-26D9-E65E-8F591B9016C5}"/>
                </a:ext>
              </a:extLst>
            </p:cNvPr>
            <p:cNvCxnSpPr/>
            <p:nvPr/>
          </p:nvCxnSpPr>
          <p:spPr>
            <a:xfrm>
              <a:off x="1234440" y="3145699"/>
              <a:ext cx="13182525" cy="0"/>
            </a:xfrm>
            <a:prstGeom prst="line">
              <a:avLst/>
            </a:prstGeom>
            <a:ln w="25400" cap="rnd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0"/>
              </a:gra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06DCACB-F413-1983-0B45-C317C9F3BFD8}"/>
                </a:ext>
              </a:extLst>
            </p:cNvPr>
            <p:cNvCxnSpPr/>
            <p:nvPr/>
          </p:nvCxnSpPr>
          <p:spPr>
            <a:xfrm>
              <a:off x="1234440" y="4386398"/>
              <a:ext cx="13182525" cy="0"/>
            </a:xfrm>
            <a:prstGeom prst="line">
              <a:avLst/>
            </a:prstGeom>
            <a:ln w="25400" cap="rnd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0"/>
              </a:gra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B84671-9EC6-F624-A3F3-E0CD3449D3B1}"/>
                </a:ext>
              </a:extLst>
            </p:cNvPr>
            <p:cNvCxnSpPr/>
            <p:nvPr/>
          </p:nvCxnSpPr>
          <p:spPr>
            <a:xfrm>
              <a:off x="1234440" y="5627097"/>
              <a:ext cx="13182525" cy="0"/>
            </a:xfrm>
            <a:prstGeom prst="line">
              <a:avLst/>
            </a:prstGeom>
            <a:ln w="25400" cap="rnd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0"/>
              </a:gra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C11E080-C170-8AF1-7BCE-196CB0F65A88}"/>
                </a:ext>
              </a:extLst>
            </p:cNvPr>
            <p:cNvCxnSpPr/>
            <p:nvPr/>
          </p:nvCxnSpPr>
          <p:spPr>
            <a:xfrm>
              <a:off x="1234440" y="6867797"/>
              <a:ext cx="13182525" cy="0"/>
            </a:xfrm>
            <a:prstGeom prst="line">
              <a:avLst/>
            </a:prstGeom>
            <a:ln w="25400" cap="rnd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0"/>
              </a:gra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AAF29F7-F6BD-A23A-1CAC-168211E6777F}"/>
                </a:ext>
              </a:extLst>
            </p:cNvPr>
            <p:cNvCxnSpPr/>
            <p:nvPr/>
          </p:nvCxnSpPr>
          <p:spPr>
            <a:xfrm>
              <a:off x="1234440" y="1905000"/>
              <a:ext cx="13182525" cy="0"/>
            </a:xfrm>
            <a:prstGeom prst="line">
              <a:avLst/>
            </a:prstGeom>
            <a:ln w="25400" cap="rnd">
              <a:gradFill>
                <a:gsLst>
                  <a:gs pos="100000">
                    <a:schemeClr val="accent1"/>
                  </a:gs>
                  <a:gs pos="0">
                    <a:schemeClr val="accent4"/>
                  </a:gs>
                </a:gsLst>
                <a:lin ang="0" scaled="0"/>
              </a:gra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entagon 1">
            <a:extLst>
              <a:ext uri="{FF2B5EF4-FFF2-40B4-BE49-F238E27FC236}">
                <a16:creationId xmlns:a16="http://schemas.microsoft.com/office/drawing/2014/main" id="{CC5775CC-5282-0DCC-42F5-1EBE211D3BA8}"/>
              </a:ext>
            </a:extLst>
          </p:cNvPr>
          <p:cNvSpPr/>
          <p:nvPr/>
        </p:nvSpPr>
        <p:spPr>
          <a:xfrm>
            <a:off x="-182881" y="2643980"/>
            <a:ext cx="1791547" cy="1091017"/>
          </a:xfrm>
          <a:prstGeom prst="homePlate">
            <a:avLst>
              <a:gd name="adj" fmla="val 29047"/>
            </a:avLst>
          </a:prstGeom>
          <a:gradFill>
            <a:gsLst>
              <a:gs pos="0">
                <a:schemeClr val="accent2">
                  <a:alpha val="49896"/>
                </a:schemeClr>
              </a:gs>
              <a:gs pos="100000">
                <a:schemeClr val="accent2"/>
              </a:gs>
            </a:gsLst>
            <a:lin ang="0" scaled="0"/>
          </a:gradFill>
          <a:ln>
            <a:gradFill>
              <a:gsLst>
                <a:gs pos="100000">
                  <a:schemeClr val="accent2"/>
                </a:gs>
                <a:gs pos="0">
                  <a:schemeClr val="accent4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11480" rtlCol="0" anchor="ctr"/>
          <a:lstStyle/>
          <a:p>
            <a:pPr marL="0" marR="0" lvl="0" indent="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F6"/>
              </a:buClr>
              <a:buSzPts val="9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Throughput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DC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Availability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Rate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11F43">
                  <a:lumMod val="10000"/>
                  <a:lumOff val="9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81EEC6CA-0160-6850-615F-7508C5D04B87}"/>
              </a:ext>
            </a:extLst>
          </p:cNvPr>
          <p:cNvSpPr/>
          <p:nvPr/>
        </p:nvSpPr>
        <p:spPr>
          <a:xfrm>
            <a:off x="-182881" y="3883079"/>
            <a:ext cx="1791547" cy="1091017"/>
          </a:xfrm>
          <a:prstGeom prst="homePlate">
            <a:avLst>
              <a:gd name="adj" fmla="val 29047"/>
            </a:avLst>
          </a:prstGeom>
          <a:gradFill>
            <a:gsLst>
              <a:gs pos="0">
                <a:schemeClr val="accent2">
                  <a:alpha val="49896"/>
                </a:schemeClr>
              </a:gs>
              <a:gs pos="100000">
                <a:schemeClr val="accent2"/>
              </a:gs>
            </a:gsLst>
            <a:lin ang="0" scaled="0"/>
          </a:gradFill>
          <a:ln>
            <a:gradFill>
              <a:gsLst>
                <a:gs pos="100000">
                  <a:schemeClr val="accent2"/>
                </a:gs>
                <a:gs pos="0">
                  <a:schemeClr val="accent4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11480" rtlCol="0" anchor="ctr"/>
          <a:lstStyle/>
          <a:p>
            <a:pPr marL="0" marR="0" lvl="0" indent="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F6"/>
              </a:buClr>
              <a:buSzPts val="9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Quality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DCF8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EF2E5E46-608E-8D6C-FEC4-DB2E560FF785}"/>
              </a:ext>
            </a:extLst>
          </p:cNvPr>
          <p:cNvSpPr/>
          <p:nvPr/>
        </p:nvSpPr>
        <p:spPr>
          <a:xfrm>
            <a:off x="-182881" y="6361278"/>
            <a:ext cx="1791547" cy="1091017"/>
          </a:xfrm>
          <a:prstGeom prst="homePlate">
            <a:avLst>
              <a:gd name="adj" fmla="val 29047"/>
            </a:avLst>
          </a:prstGeom>
          <a:gradFill>
            <a:gsLst>
              <a:gs pos="0">
                <a:schemeClr val="accent2">
                  <a:alpha val="49896"/>
                </a:schemeClr>
              </a:gs>
              <a:gs pos="100000">
                <a:schemeClr val="accent2"/>
              </a:gs>
            </a:gsLst>
            <a:lin ang="0" scaled="0"/>
          </a:gradFill>
          <a:ln>
            <a:gradFill>
              <a:gsLst>
                <a:gs pos="100000">
                  <a:schemeClr val="accent2"/>
                </a:gs>
                <a:gs pos="0">
                  <a:schemeClr val="accent4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11480" rtlCol="0" anchor="ctr"/>
          <a:lstStyle/>
          <a:p>
            <a:pPr marL="0" marR="0" lvl="0" indent="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F6"/>
              </a:buClr>
              <a:buSzPts val="900"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Flexibility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DCF8"/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Changeover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Process Changes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Mix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83D90E8E-C856-1F16-4362-B52A724FCEFD}"/>
              </a:ext>
            </a:extLst>
          </p:cNvPr>
          <p:cNvSpPr/>
          <p:nvPr/>
        </p:nvSpPr>
        <p:spPr>
          <a:xfrm>
            <a:off x="-182881" y="5122178"/>
            <a:ext cx="1791547" cy="1091017"/>
          </a:xfrm>
          <a:prstGeom prst="homePlate">
            <a:avLst>
              <a:gd name="adj" fmla="val 29047"/>
            </a:avLst>
          </a:prstGeom>
          <a:gradFill>
            <a:gsLst>
              <a:gs pos="0">
                <a:schemeClr val="accent2">
                  <a:alpha val="49896"/>
                </a:schemeClr>
              </a:gs>
              <a:gs pos="100000">
                <a:schemeClr val="accent2"/>
              </a:gs>
            </a:gsLst>
            <a:lin ang="0" scaled="0"/>
          </a:gradFill>
          <a:ln>
            <a:gradFill>
              <a:gsLst>
                <a:gs pos="100000">
                  <a:schemeClr val="accent2"/>
                </a:gs>
                <a:gs pos="0">
                  <a:schemeClr val="accent4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11480" rtlCol="0" anchor="ctr"/>
          <a:lstStyle/>
          <a:p>
            <a:pPr marL="0" marR="0" lvl="0" indent="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88F6"/>
              </a:buClr>
              <a:buSzPts val="9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Cost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Energy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Materials</a:t>
            </a:r>
          </a:p>
          <a:p>
            <a:pPr marL="137160" marR="0" lvl="0" indent="-137160" algn="l" defTabSz="10836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DCF8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Labor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11F43">
                  <a:lumMod val="10000"/>
                  <a:lumOff val="9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1A4E5-01B8-0DC8-783B-4334A5A1C387}"/>
              </a:ext>
            </a:extLst>
          </p:cNvPr>
          <p:cNvSpPr txBox="1"/>
          <p:nvPr/>
        </p:nvSpPr>
        <p:spPr>
          <a:xfrm>
            <a:off x="3235299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1083655">
              <a:lnSpc>
                <a:spcPct val="95000"/>
              </a:lnSpc>
              <a:buSzPts val="800"/>
              <a:defRPr/>
            </a:pPr>
            <a:r>
              <a:rPr lang="en-US" sz="1200" kern="1200">
                <a:solidFill>
                  <a:srgbClr val="FFFFFF"/>
                </a:solidFill>
              </a:rPr>
              <a:t>Ramp Up Efficiency</a:t>
            </a:r>
          </a:p>
          <a:p>
            <a:pPr lvl="0" algn="ctr" defTabSz="1083655">
              <a:lnSpc>
                <a:spcPct val="95000"/>
              </a:lnSpc>
              <a:buSzPts val="800"/>
              <a:defRPr/>
            </a:pPr>
            <a:r>
              <a:rPr lang="en-US" sz="1200" kern="1200">
                <a:solidFill>
                  <a:srgbClr val="FFFFFF"/>
                </a:solidFill>
              </a:rPr>
              <a:t>After Product CIP</a:t>
            </a:r>
            <a:br>
              <a:rPr lang="en-US" sz="1200" kern="1200">
                <a:solidFill>
                  <a:srgbClr val="FFFFFF"/>
                </a:solidFill>
              </a:rPr>
            </a:br>
            <a:r>
              <a:rPr lang="en-US" sz="1200" kern="1200">
                <a:solidFill>
                  <a:srgbClr val="FFFFFF"/>
                </a:solidFill>
              </a:rPr>
              <a:t>or Changeover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A594A0-3875-3DFE-64F3-CFAC14F7823E}"/>
              </a:ext>
            </a:extLst>
          </p:cNvPr>
          <p:cNvSpPr txBox="1"/>
          <p:nvPr/>
        </p:nvSpPr>
        <p:spPr>
          <a:xfrm>
            <a:off x="5111233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Real-time Inventory</a:t>
            </a:r>
          </a:p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Control and Tracking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BAD62-8CE1-3CF6-36C8-DEEFE8B9FF70}"/>
              </a:ext>
            </a:extLst>
          </p:cNvPr>
          <p:cNvSpPr txBox="1"/>
          <p:nvPr/>
        </p:nvSpPr>
        <p:spPr>
          <a:xfrm>
            <a:off x="3235299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Dimension</a:t>
            </a:r>
          </a:p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Consistency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8C2D0-57F6-13D8-67C9-F15EE70CE54D}"/>
              </a:ext>
            </a:extLst>
          </p:cNvPr>
          <p:cNvSpPr txBox="1"/>
          <p:nvPr/>
        </p:nvSpPr>
        <p:spPr>
          <a:xfrm>
            <a:off x="5111233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Batch Production</a:t>
            </a:r>
          </a:p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Consistency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 (e.g., Fermentation)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8A4BEE-093C-231D-231E-678E8B4C34D3}"/>
              </a:ext>
            </a:extLst>
          </p:cNvPr>
          <p:cNvSpPr txBox="1"/>
          <p:nvPr/>
        </p:nvSpPr>
        <p:spPr>
          <a:xfrm>
            <a:off x="3235299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Cost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Tracker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D70290-A0F4-532F-52F9-113A7E22A47E}"/>
              </a:ext>
            </a:extLst>
          </p:cNvPr>
          <p:cNvSpPr txBox="1"/>
          <p:nvPr/>
        </p:nvSpPr>
        <p:spPr>
          <a:xfrm>
            <a:off x="5111233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Material Reduction,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Defect Analysis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0C90FB-02D5-1335-6FFB-5AB58A7BC0A4}"/>
              </a:ext>
            </a:extLst>
          </p:cNvPr>
          <p:cNvSpPr txBox="1"/>
          <p:nvPr/>
        </p:nvSpPr>
        <p:spPr>
          <a:xfrm>
            <a:off x="6957829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  <a:t>Packaging Fault</a:t>
            </a:r>
            <a:b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</a:br>
            <a: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  <a:t>Code Triage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6DB05E-EEFB-EB2C-1F50-52DA4DFDE8AE}"/>
              </a:ext>
            </a:extLst>
          </p:cNvPr>
          <p:cNvSpPr txBox="1"/>
          <p:nvPr/>
        </p:nvSpPr>
        <p:spPr>
          <a:xfrm>
            <a:off x="8833763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Predictive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Downtime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0146D6-3E3B-2198-D794-4D4652B68EA7}"/>
              </a:ext>
            </a:extLst>
          </p:cNvPr>
          <p:cNvSpPr txBox="1"/>
          <p:nvPr/>
        </p:nvSpPr>
        <p:spPr>
          <a:xfrm>
            <a:off x="6957829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Set Points for Raw</a:t>
            </a:r>
          </a:p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Material Seasonal</a:t>
            </a:r>
          </a:p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Change/Mix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 (e.g., Grains, Dairy)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0E249B-0228-DF40-265B-29183412EBD8}"/>
              </a:ext>
            </a:extLst>
          </p:cNvPr>
          <p:cNvSpPr txBox="1"/>
          <p:nvPr/>
        </p:nvSpPr>
        <p:spPr>
          <a:xfrm>
            <a:off x="8833763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Allowance for</a:t>
            </a:r>
          </a:p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Environment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(e.g.,Winter vs.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Summer, Humidity)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6F469B-1F18-DEA7-107D-65293342B9F9}"/>
              </a:ext>
            </a:extLst>
          </p:cNvPr>
          <p:cNvSpPr txBox="1"/>
          <p:nvPr/>
        </p:nvSpPr>
        <p:spPr>
          <a:xfrm>
            <a:off x="6957829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Scheduling and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Line Balancing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7E16D3-2460-693A-DFFF-9BD2BE722370}"/>
              </a:ext>
            </a:extLst>
          </p:cNvPr>
          <p:cNvSpPr txBox="1"/>
          <p:nvPr/>
        </p:nvSpPr>
        <p:spPr>
          <a:xfrm>
            <a:off x="8833763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Predictive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Changeover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20328C-2C39-2A92-35C9-562E460CE86B}"/>
              </a:ext>
            </a:extLst>
          </p:cNvPr>
          <p:cNvSpPr txBox="1"/>
          <p:nvPr/>
        </p:nvSpPr>
        <p:spPr>
          <a:xfrm>
            <a:off x="10690843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  <a:t>Packaging</a:t>
            </a:r>
          </a:p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  <a:t>Microstops</a:t>
            </a:r>
            <a:b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</a:br>
            <a:r>
              <a:rPr lang="en-US" sz="1200">
                <a:solidFill>
                  <a:srgbClr val="FFFFFF"/>
                </a:solidFill>
                <a:ea typeface="+mn-ea"/>
                <a:cs typeface="Futura"/>
                <a:sym typeface="Helvetica Light"/>
              </a:rPr>
              <a:t>Reduction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B2EE4E-4810-4908-C432-E80313891997}"/>
              </a:ext>
            </a:extLst>
          </p:cNvPr>
          <p:cNvSpPr txBox="1"/>
          <p:nvPr/>
        </p:nvSpPr>
        <p:spPr>
          <a:xfrm>
            <a:off x="12566777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Cookbooks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 Recipe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Futura"/>
              <a:sym typeface="Helvetica Ligh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19026F-D020-019F-8343-65E9843A9BC3}"/>
              </a:ext>
            </a:extLst>
          </p:cNvPr>
          <p:cNvSpPr txBox="1"/>
          <p:nvPr/>
        </p:nvSpPr>
        <p:spPr>
          <a:xfrm>
            <a:off x="10690843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Prescriptive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Quality 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Futura"/>
              <a:sym typeface="Helvetica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F55CD5-8044-B2D5-554B-7B7244CB0D76}"/>
              </a:ext>
            </a:extLst>
          </p:cNvPr>
          <p:cNvSpPr txBox="1"/>
          <p:nvPr/>
        </p:nvSpPr>
        <p:spPr>
          <a:xfrm>
            <a:off x="12566777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Quality Optimizer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utura"/>
                <a:sym typeface="Arial"/>
              </a:rPr>
              <a:t>,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Cookbooks 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 Recipe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Futura"/>
              <a:sym typeface="Helvetica Ligh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1D7145-D557-320F-66EB-0A4DEEFBF333}"/>
              </a:ext>
            </a:extLst>
          </p:cNvPr>
          <p:cNvSpPr txBox="1"/>
          <p:nvPr/>
        </p:nvSpPr>
        <p:spPr>
          <a:xfrm>
            <a:off x="10690843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utura"/>
                <a:sym typeface="Helvetica Light"/>
              </a:rPr>
              <a:t>Prescriptive Material Consumption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1C5D06-DAA4-5B2D-93DF-4BEAB8FB38E5}"/>
              </a:ext>
            </a:extLst>
          </p:cNvPr>
          <p:cNvSpPr txBox="1"/>
          <p:nvPr/>
        </p:nvSpPr>
        <p:spPr>
          <a:xfrm>
            <a:off x="12566777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Overpack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Reduction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9B6084-3FE8-8A44-DE5B-D5CEC9E76D00}"/>
              </a:ext>
            </a:extLst>
          </p:cNvPr>
          <p:cNvSpPr txBox="1"/>
          <p:nvPr/>
        </p:nvSpPr>
        <p:spPr>
          <a:xfrm>
            <a:off x="10690843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Viable Scrap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Reblend Consistency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and Optimization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76884D8B-3FF1-FCE3-B3CA-CC2E036D4685}"/>
              </a:ext>
            </a:extLst>
          </p:cNvPr>
          <p:cNvSpPr txBox="1"/>
          <p:nvPr/>
        </p:nvSpPr>
        <p:spPr>
          <a:xfrm>
            <a:off x="12566777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Clean in Place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(Changeover + Cost)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5E748F04-9B41-6127-8660-6E68568FE64A}"/>
              </a:ext>
            </a:extLst>
          </p:cNvPr>
          <p:cNvSpPr txBox="1"/>
          <p:nvPr/>
        </p:nvSpPr>
        <p:spPr>
          <a:xfrm>
            <a:off x="6957829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Cooker/Fryer/Steamer</a:t>
            </a:r>
          </a:p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Energy Reduction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E4C736E0-3711-1017-5CCC-54C42B1CEE08}"/>
              </a:ext>
            </a:extLst>
          </p:cNvPr>
          <p:cNvSpPr txBox="1"/>
          <p:nvPr/>
        </p:nvSpPr>
        <p:spPr>
          <a:xfrm>
            <a:off x="8833763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utura"/>
                <a:sym typeface="Helvetica Light"/>
              </a:rPr>
              <a:t>Predictive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utura"/>
                <a:sym typeface="Helvetica Light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utura"/>
                <a:sym typeface="Helvetica Light"/>
              </a:rPr>
              <a:t>Cost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7BD8C7D9-C025-DBB4-7182-158A39F438B0}"/>
              </a:ext>
            </a:extLst>
          </p:cNvPr>
          <p:cNvSpPr txBox="1"/>
          <p:nvPr/>
        </p:nvSpPr>
        <p:spPr>
          <a:xfrm>
            <a:off x="3235299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HACCP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Compliance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54015FDA-5F90-F566-1D7A-8D244A51C9D5}"/>
              </a:ext>
            </a:extLst>
          </p:cNvPr>
          <p:cNvSpPr txBox="1"/>
          <p:nvPr/>
        </p:nvSpPr>
        <p:spPr>
          <a:xfrm>
            <a:off x="5111233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Root Cause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Changeover Delays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FFE8A7FA-678B-1431-DAA6-DAD201270193}"/>
              </a:ext>
            </a:extLst>
          </p:cNvPr>
          <p:cNvSpPr txBox="1"/>
          <p:nvPr/>
        </p:nvSpPr>
        <p:spPr>
          <a:xfrm>
            <a:off x="1378753" y="2566687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Global Ops View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Asset Throughput Comparison 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Futura"/>
              <a:sym typeface="Helvetica Light"/>
            </a:endParaRP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492D2D64-9E19-6E8F-280F-AF1B68A4755A}"/>
              </a:ext>
            </a:extLst>
          </p:cNvPr>
          <p:cNvSpPr txBox="1"/>
          <p:nvPr/>
        </p:nvSpPr>
        <p:spPr>
          <a:xfrm>
            <a:off x="1378753" y="3801589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Top Defect Pareto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Daily Meeting Yield Dashboards</a:t>
            </a: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EF90023D-8669-B99E-986B-E50850FF970C}"/>
              </a:ext>
            </a:extLst>
          </p:cNvPr>
          <p:cNvSpPr txBox="1"/>
          <p:nvPr/>
        </p:nvSpPr>
        <p:spPr>
          <a:xfrm>
            <a:off x="1378753" y="5036373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Waste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Minimization /</a:t>
            </a:r>
          </a:p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Water and Utilities</a:t>
            </a:r>
          </a:p>
          <a:p>
            <a:pPr lvl="0" algn="ctr" defTabSz="586691" hangingPunct="0">
              <a:lnSpc>
                <a:spcPct val="95000"/>
              </a:lnSpc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Minimization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:a16="http://schemas.microsoft.com/office/drawing/2014/main" id="{D5641F28-4443-1C69-341D-4370D4A82BCD}"/>
              </a:ext>
            </a:extLst>
          </p:cNvPr>
          <p:cNvSpPr txBox="1"/>
          <p:nvPr/>
        </p:nvSpPr>
        <p:spPr>
          <a:xfrm>
            <a:off x="1378753" y="6279085"/>
            <a:ext cx="1859529" cy="123861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 defTabSz="586691" hangingPunct="0">
              <a:lnSpc>
                <a:spcPct val="95000"/>
              </a:lnSpc>
              <a:buClr>
                <a:srgbClr val="FFFFFF"/>
              </a:buClr>
              <a:buSzPts val="800"/>
              <a:defRPr/>
            </a:pPr>
            <a:r>
              <a:rPr lang="en-US" sz="1200">
                <a:solidFill>
                  <a:srgbClr val="FFFFFF"/>
                </a:solidFill>
              </a:rPr>
              <a:t>Changeovers,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Network-wide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Capacity</a:t>
            </a:r>
          </a:p>
        </p:txBody>
      </p:sp>
      <p:sp>
        <p:nvSpPr>
          <p:cNvPr id="607" name="Google Shape;492;p10">
            <a:extLst>
              <a:ext uri="{FF2B5EF4-FFF2-40B4-BE49-F238E27FC236}">
                <a16:creationId xmlns:a16="http://schemas.microsoft.com/office/drawing/2014/main" id="{F9F9DE7C-0CEC-FE6A-A276-32DB7CC7F933}"/>
              </a:ext>
            </a:extLst>
          </p:cNvPr>
          <p:cNvSpPr/>
          <p:nvPr/>
        </p:nvSpPr>
        <p:spPr>
          <a:xfrm>
            <a:off x="1763882" y="4896228"/>
            <a:ext cx="2099305" cy="3114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0" tIns="45720" rIns="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F43"/>
              </a:buClr>
              <a:buSzPts val="1000"/>
              <a:buFontTx/>
              <a:buNone/>
              <a:tabLst/>
              <a:defRPr/>
            </a:pPr>
            <a:r>
              <a:rPr kumimoji="0" lang="en" sz="1400" b="1" i="0" u="none" strike="noStrike" kern="0" cap="none" spc="-1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Descriptive Statistics</a:t>
            </a:r>
            <a:endParaRPr kumimoji="0" sz="1400" b="0" i="0" u="none" strike="noStrike" kern="0" cap="none" spc="-10" normalizeH="0" baseline="0" noProof="0">
              <a:ln>
                <a:noFill/>
              </a:ln>
              <a:solidFill>
                <a:srgbClr val="011F4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493;p10">
            <a:extLst>
              <a:ext uri="{FF2B5EF4-FFF2-40B4-BE49-F238E27FC236}">
                <a16:creationId xmlns:a16="http://schemas.microsoft.com/office/drawing/2014/main" id="{0A13721B-8AC4-500A-E88F-D5E92CE9C6AD}"/>
              </a:ext>
            </a:extLst>
          </p:cNvPr>
          <p:cNvSpPr/>
          <p:nvPr/>
        </p:nvSpPr>
        <p:spPr>
          <a:xfrm>
            <a:off x="5445314" y="4896228"/>
            <a:ext cx="2016190" cy="3114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0" tIns="45720" rIns="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F43"/>
              </a:buClr>
              <a:buSzPts val="1000"/>
              <a:buFontTx/>
              <a:buNone/>
              <a:tabLst/>
              <a:defRPr/>
            </a:pPr>
            <a:r>
              <a:rPr kumimoji="0" lang="en" sz="1400" b="1" i="0" u="none" strike="noStrike" kern="0" cap="none" spc="-1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Statistical Inference</a:t>
            </a:r>
            <a:endParaRPr kumimoji="0" sz="1400" b="1" i="0" u="none" strike="noStrike" kern="0" cap="none" spc="-10" normalizeH="0" baseline="0" noProof="0">
              <a:ln>
                <a:noFill/>
              </a:ln>
              <a:solidFill>
                <a:srgbClr val="011F4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0" name="Google Shape;494;p10">
            <a:extLst>
              <a:ext uri="{FF2B5EF4-FFF2-40B4-BE49-F238E27FC236}">
                <a16:creationId xmlns:a16="http://schemas.microsoft.com/office/drawing/2014/main" id="{E8B19770-9C6C-CBD5-F867-16A64B80402E}"/>
              </a:ext>
            </a:extLst>
          </p:cNvPr>
          <p:cNvSpPr/>
          <p:nvPr/>
        </p:nvSpPr>
        <p:spPr>
          <a:xfrm>
            <a:off x="11197858" y="4896228"/>
            <a:ext cx="835294" cy="3114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0" tIns="45720" rIns="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1B1"/>
              </a:buClr>
              <a:buSzPts val="1000"/>
              <a:buFontTx/>
              <a:buNone/>
              <a:tabLst/>
              <a:defRPr/>
            </a:pPr>
            <a:r>
              <a:rPr kumimoji="0" lang="en" sz="1400" b="1" i="0" u="none" strike="noStrike" kern="0" cap="none" spc="-1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AI/ML</a:t>
            </a:r>
            <a:endParaRPr kumimoji="0" sz="1400" b="0" i="0" u="none" strike="noStrike" kern="0" cap="none" spc="-10" normalizeH="0" baseline="0" noProof="0">
              <a:ln>
                <a:noFill/>
              </a:ln>
              <a:solidFill>
                <a:srgbClr val="011F4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188;p53">
            <a:extLst>
              <a:ext uri="{FF2B5EF4-FFF2-40B4-BE49-F238E27FC236}">
                <a16:creationId xmlns:a16="http://schemas.microsoft.com/office/drawing/2014/main" id="{DF976D4A-4646-D0B9-AAFE-7EBACDD99902}"/>
              </a:ext>
            </a:extLst>
          </p:cNvPr>
          <p:cNvSpPr/>
          <p:nvPr/>
        </p:nvSpPr>
        <p:spPr>
          <a:xfrm flipH="1">
            <a:off x="0" y="1"/>
            <a:ext cx="14630400" cy="137160"/>
          </a:xfrm>
          <a:prstGeom prst="rect">
            <a:avLst/>
          </a:prstGeom>
          <a:gradFill>
            <a:gsLst>
              <a:gs pos="0">
                <a:schemeClr val="accent4"/>
              </a:gs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40" tIns="45720" rIns="91440" bIns="45720" anchor="ctr" anchorCtr="0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/>
            </a:pPr>
            <a:endParaRPr kumimoji="0" sz="368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601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9" grpId="0" animBg="1"/>
      <p:bldP spid="47" grpId="0" animBg="1"/>
      <p:bldP spid="7" grpId="0"/>
      <p:bldP spid="7" grpId="1"/>
      <p:bldP spid="7" grpId="2"/>
      <p:bldP spid="8" grpId="0"/>
      <p:bldP spid="8" grpId="1"/>
      <p:bldP spid="8" grpId="2"/>
      <p:bldP spid="10" grpId="0"/>
      <p:bldP spid="10" grpId="1"/>
      <p:bldP spid="10" grpId="2"/>
      <p:bldP spid="12" grpId="0"/>
      <p:bldP spid="12" grpId="1"/>
      <p:bldP spid="12" grpId="2"/>
      <p:bldP spid="13" grpId="0"/>
      <p:bldP spid="13" grpId="1"/>
      <p:bldP spid="13" grpId="2"/>
      <p:bldP spid="15" grpId="0"/>
      <p:bldP spid="15" grpId="1"/>
      <p:bldP spid="15" grpId="2"/>
      <p:bldP spid="16" grpId="0"/>
      <p:bldP spid="16" grpId="1"/>
      <p:bldP spid="16" grpId="2"/>
      <p:bldP spid="18" grpId="0"/>
      <p:bldP spid="23" grpId="0"/>
      <p:bldP spid="23" grpId="1"/>
      <p:bldP spid="23" grpId="2"/>
      <p:bldP spid="31" grpId="0"/>
      <p:bldP spid="36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57" grpId="0"/>
      <p:bldP spid="488" grpId="0"/>
      <p:bldP spid="489" grpId="0"/>
      <p:bldP spid="489" grpId="1"/>
      <p:bldP spid="489" grpId="2"/>
      <p:bldP spid="490" grpId="0"/>
      <p:bldP spid="492" grpId="0"/>
      <p:bldP spid="492" grpId="1"/>
      <p:bldP spid="492" grpId="2"/>
      <p:bldP spid="493" grpId="0"/>
      <p:bldP spid="493" grpId="1"/>
      <p:bldP spid="493" grpId="2"/>
      <p:bldP spid="494" grpId="0"/>
      <p:bldP spid="494" grpId="1"/>
      <p:bldP spid="494" grpId="2"/>
      <p:bldP spid="500" grpId="0"/>
      <p:bldP spid="500" grpId="1"/>
      <p:bldP spid="500" grpId="2"/>
      <p:bldP spid="502" grpId="0"/>
      <p:bldP spid="502" grpId="1"/>
      <p:bldP spid="502" grpId="2"/>
      <p:bldP spid="554" grpId="0"/>
      <p:bldP spid="554" grpId="1"/>
      <p:bldP spid="554" grpId="2"/>
      <p:bldP spid="607" grpId="0" animBg="1"/>
      <p:bldP spid="607" grpId="1" animBg="1"/>
      <p:bldP spid="607" grpId="2" animBg="1"/>
      <p:bldP spid="608" grpId="0" animBg="1"/>
      <p:bldP spid="608" grpId="1" animBg="1"/>
      <p:bldP spid="608" grpId="2" animBg="1"/>
      <p:bldP spid="610" grpId="0" animBg="1"/>
    </p:bldLst>
  </p:timing>
</p:sld>
</file>

<file path=ppt/theme/theme1.xml><?xml version="1.0" encoding="utf-8"?>
<a:theme xmlns:a="http://schemas.openxmlformats.org/drawingml/2006/main" name="Sight Machine Widescreen v1.0">
  <a:themeElements>
    <a:clrScheme name="Custom 82">
      <a:dk1>
        <a:srgbClr val="000000"/>
      </a:dk1>
      <a:lt1>
        <a:srgbClr val="FFFFFF"/>
      </a:lt1>
      <a:dk2>
        <a:srgbClr val="555555"/>
      </a:dk2>
      <a:lt2>
        <a:srgbClr val="F4F4F4"/>
      </a:lt2>
      <a:accent1>
        <a:srgbClr val="0D88F6"/>
      </a:accent1>
      <a:accent2>
        <a:srgbClr val="1C487B"/>
      </a:accent2>
      <a:accent3>
        <a:srgbClr val="011F43"/>
      </a:accent3>
      <a:accent4>
        <a:srgbClr val="00DCF8"/>
      </a:accent4>
      <a:accent5>
        <a:srgbClr val="F03140"/>
      </a:accent5>
      <a:accent6>
        <a:srgbClr val="00CE75"/>
      </a:accent6>
      <a:hlink>
        <a:srgbClr val="F03140"/>
      </a:hlink>
      <a:folHlink>
        <a:srgbClr val="F8BD0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noAutofit/>
      </a:bodyPr>
      <a:lstStyle>
        <a:defPPr algn="l">
          <a:defRPr sz="14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1" id="{45CB4C91-96ED-0C49-BA5C-70CA5C99232C}" vid="{7EECE70D-85AE-1841-BF8E-16B7EA94429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383</Words>
  <Application>Microsoft Macintosh PowerPoint</Application>
  <PresentationFormat>Custom</PresentationFormat>
  <Paragraphs>94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Helvetica Neue</vt:lpstr>
      <vt:lpstr>Lato</vt:lpstr>
      <vt:lpstr>Noto Sans Symbols</vt:lpstr>
      <vt:lpstr>System Font Regular</vt:lpstr>
      <vt:lpstr>Wingdings</vt:lpstr>
      <vt:lpstr>Sight Machine Widescreen v1.0</vt:lpstr>
      <vt:lpstr>Representative Industry:  Food Manufacturing </vt:lpstr>
      <vt:lpstr>Structure Once. Analyze Infinitely.   Unified Data Foundation Enables AI Across All Manufacturing Use Cases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Brooks King</dc:creator>
  <cp:lastModifiedBy>Brooks King</cp:lastModifiedBy>
  <cp:revision>34</cp:revision>
  <dcterms:created xsi:type="dcterms:W3CDTF">2019-10-23T14:51:34Z</dcterms:created>
  <dcterms:modified xsi:type="dcterms:W3CDTF">2025-12-23T00:40:43Z</dcterms:modified>
</cp:coreProperties>
</file>